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79" r:id="rId3"/>
    <p:sldId id="283" r:id="rId4"/>
    <p:sldId id="278" r:id="rId5"/>
    <p:sldId id="276" r:id="rId6"/>
    <p:sldId id="261" r:id="rId7"/>
    <p:sldId id="282" r:id="rId8"/>
    <p:sldId id="263" r:id="rId9"/>
    <p:sldId id="264" r:id="rId10"/>
    <p:sldId id="272" r:id="rId11"/>
    <p:sldId id="273" r:id="rId12"/>
    <p:sldId id="274" r:id="rId13"/>
    <p:sldId id="265" r:id="rId14"/>
    <p:sldId id="266" r:id="rId15"/>
    <p:sldId id="277" r:id="rId16"/>
    <p:sldId id="284" r:id="rId17"/>
    <p:sldId id="281" r:id="rId18"/>
    <p:sldId id="280" r:id="rId19"/>
    <p:sldId id="275" r:id="rId20"/>
    <p:sldId id="27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8" autoAdjust="0"/>
    <p:restoredTop sz="94660"/>
  </p:normalViewPr>
  <p:slideViewPr>
    <p:cSldViewPr snapToGrid="0">
      <p:cViewPr varScale="1">
        <p:scale>
          <a:sx n="85" d="100"/>
          <a:sy n="85" d="100"/>
        </p:scale>
        <p:origin x="36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31B8D0-1303-4321-A4CC-40980F8BB40F}" type="datetimeFigureOut">
              <a:rPr lang="en-US" smtClean="0"/>
              <a:t>7/16/2023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859AE9-CC1A-49AA-96A3-416C24DACF66}" type="slidenum">
              <a:rPr lang="en-US" smtClean="0"/>
              <a:t>‹#›</a:t>
            </a:fld>
            <a:endParaRPr lang="en-US"/>
          </a:p>
        </p:txBody>
      </p:sp>
    </p:spTree>
    <p:extLst>
      <p:ext uri="{BB962C8B-B14F-4D97-AF65-F5344CB8AC3E}">
        <p14:creationId xmlns:p14="http://schemas.microsoft.com/office/powerpoint/2010/main" val="17761444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58DD9-ADBF-5E4A-D0B5-25319A2B057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633FBF7-8D2E-E3E7-E00B-2AF5DA8B41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9D9DD0-BA1B-F2E5-D30F-FBC4347A5952}"/>
              </a:ext>
            </a:extLst>
          </p:cNvPr>
          <p:cNvSpPr>
            <a:spLocks noGrp="1"/>
          </p:cNvSpPr>
          <p:nvPr>
            <p:ph type="dt" sz="half" idx="10"/>
          </p:nvPr>
        </p:nvSpPr>
        <p:spPr/>
        <p:txBody>
          <a:bodyPr/>
          <a:lstStyle/>
          <a:p>
            <a:fld id="{12167708-328C-42F5-A67A-8C7ED1B4A703}" type="datetimeFigureOut">
              <a:rPr lang="en-US" smtClean="0"/>
              <a:t>7/16/2023</a:t>
            </a:fld>
            <a:endParaRPr lang="en-US"/>
          </a:p>
        </p:txBody>
      </p:sp>
      <p:sp>
        <p:nvSpPr>
          <p:cNvPr id="5" name="Footer Placeholder 4">
            <a:extLst>
              <a:ext uri="{FF2B5EF4-FFF2-40B4-BE49-F238E27FC236}">
                <a16:creationId xmlns:a16="http://schemas.microsoft.com/office/drawing/2014/main" id="{CB2FA2B8-1B72-B0D1-6223-7500B8B143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59A601-363C-A680-C6CF-C8491EB07AF2}"/>
              </a:ext>
            </a:extLst>
          </p:cNvPr>
          <p:cNvSpPr>
            <a:spLocks noGrp="1"/>
          </p:cNvSpPr>
          <p:nvPr>
            <p:ph type="sldNum" sz="quarter" idx="12"/>
          </p:nvPr>
        </p:nvSpPr>
        <p:spPr/>
        <p:txBody>
          <a:bodyPr/>
          <a:lstStyle/>
          <a:p>
            <a:fld id="{9EF2A5F9-2637-4D46-9946-914E6D0F8986}" type="slidenum">
              <a:rPr lang="en-US" smtClean="0"/>
              <a:t>‹#›</a:t>
            </a:fld>
            <a:endParaRPr lang="en-US"/>
          </a:p>
        </p:txBody>
      </p:sp>
    </p:spTree>
    <p:extLst>
      <p:ext uri="{BB962C8B-B14F-4D97-AF65-F5344CB8AC3E}">
        <p14:creationId xmlns:p14="http://schemas.microsoft.com/office/powerpoint/2010/main" val="3544965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A0038-8283-1FCB-2DDD-6CA22DEE75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16746C-8B45-6252-172B-3255AEC473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540062-3FC1-2D32-E8A6-FDD59FE9205D}"/>
              </a:ext>
            </a:extLst>
          </p:cNvPr>
          <p:cNvSpPr>
            <a:spLocks noGrp="1"/>
          </p:cNvSpPr>
          <p:nvPr>
            <p:ph type="dt" sz="half" idx="10"/>
          </p:nvPr>
        </p:nvSpPr>
        <p:spPr/>
        <p:txBody>
          <a:bodyPr/>
          <a:lstStyle/>
          <a:p>
            <a:fld id="{12167708-328C-42F5-A67A-8C7ED1B4A703}" type="datetimeFigureOut">
              <a:rPr lang="en-US" smtClean="0"/>
              <a:t>7/16/2023</a:t>
            </a:fld>
            <a:endParaRPr lang="en-US"/>
          </a:p>
        </p:txBody>
      </p:sp>
      <p:sp>
        <p:nvSpPr>
          <p:cNvPr id="5" name="Footer Placeholder 4">
            <a:extLst>
              <a:ext uri="{FF2B5EF4-FFF2-40B4-BE49-F238E27FC236}">
                <a16:creationId xmlns:a16="http://schemas.microsoft.com/office/drawing/2014/main" id="{444EE159-4745-9F9F-5FF5-257FEA5F8E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FB7CC7-CA0E-46B1-B45A-85814D26AA3F}"/>
              </a:ext>
            </a:extLst>
          </p:cNvPr>
          <p:cNvSpPr>
            <a:spLocks noGrp="1"/>
          </p:cNvSpPr>
          <p:nvPr>
            <p:ph type="sldNum" sz="quarter" idx="12"/>
          </p:nvPr>
        </p:nvSpPr>
        <p:spPr/>
        <p:txBody>
          <a:bodyPr/>
          <a:lstStyle/>
          <a:p>
            <a:fld id="{9EF2A5F9-2637-4D46-9946-914E6D0F8986}" type="slidenum">
              <a:rPr lang="en-US" smtClean="0"/>
              <a:t>‹#›</a:t>
            </a:fld>
            <a:endParaRPr lang="en-US"/>
          </a:p>
        </p:txBody>
      </p:sp>
    </p:spTree>
    <p:extLst>
      <p:ext uri="{BB962C8B-B14F-4D97-AF65-F5344CB8AC3E}">
        <p14:creationId xmlns:p14="http://schemas.microsoft.com/office/powerpoint/2010/main" val="4003770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83F980-5C52-B635-5BDA-296EE68E3A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0C03F1E-D26E-DDEA-9464-1287BAB784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1B7655-FAC0-5768-6E2A-4DB692A057B7}"/>
              </a:ext>
            </a:extLst>
          </p:cNvPr>
          <p:cNvSpPr>
            <a:spLocks noGrp="1"/>
          </p:cNvSpPr>
          <p:nvPr>
            <p:ph type="dt" sz="half" idx="10"/>
          </p:nvPr>
        </p:nvSpPr>
        <p:spPr/>
        <p:txBody>
          <a:bodyPr/>
          <a:lstStyle/>
          <a:p>
            <a:fld id="{12167708-328C-42F5-A67A-8C7ED1B4A703}" type="datetimeFigureOut">
              <a:rPr lang="en-US" smtClean="0"/>
              <a:t>7/16/2023</a:t>
            </a:fld>
            <a:endParaRPr lang="en-US"/>
          </a:p>
        </p:txBody>
      </p:sp>
      <p:sp>
        <p:nvSpPr>
          <p:cNvPr id="5" name="Footer Placeholder 4">
            <a:extLst>
              <a:ext uri="{FF2B5EF4-FFF2-40B4-BE49-F238E27FC236}">
                <a16:creationId xmlns:a16="http://schemas.microsoft.com/office/drawing/2014/main" id="{9225D63E-CFC4-95B7-A35A-03EA70E69E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426B02-C852-318C-774D-1CA62268466C}"/>
              </a:ext>
            </a:extLst>
          </p:cNvPr>
          <p:cNvSpPr>
            <a:spLocks noGrp="1"/>
          </p:cNvSpPr>
          <p:nvPr>
            <p:ph type="sldNum" sz="quarter" idx="12"/>
          </p:nvPr>
        </p:nvSpPr>
        <p:spPr/>
        <p:txBody>
          <a:bodyPr/>
          <a:lstStyle/>
          <a:p>
            <a:fld id="{9EF2A5F9-2637-4D46-9946-914E6D0F8986}" type="slidenum">
              <a:rPr lang="en-US" smtClean="0"/>
              <a:t>‹#›</a:t>
            </a:fld>
            <a:endParaRPr lang="en-US"/>
          </a:p>
        </p:txBody>
      </p:sp>
    </p:spTree>
    <p:extLst>
      <p:ext uri="{BB962C8B-B14F-4D97-AF65-F5344CB8AC3E}">
        <p14:creationId xmlns:p14="http://schemas.microsoft.com/office/powerpoint/2010/main" val="3657683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B491-13A3-6439-CF20-9FE99E9CE3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B628B5-0A7D-6B92-10C2-74A140215BA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870581-12C9-DE70-0472-8263EEA36C48}"/>
              </a:ext>
            </a:extLst>
          </p:cNvPr>
          <p:cNvSpPr>
            <a:spLocks noGrp="1"/>
          </p:cNvSpPr>
          <p:nvPr>
            <p:ph type="dt" sz="half" idx="10"/>
          </p:nvPr>
        </p:nvSpPr>
        <p:spPr/>
        <p:txBody>
          <a:bodyPr/>
          <a:lstStyle/>
          <a:p>
            <a:fld id="{12167708-328C-42F5-A67A-8C7ED1B4A703}" type="datetimeFigureOut">
              <a:rPr lang="en-US" smtClean="0"/>
              <a:t>7/16/2023</a:t>
            </a:fld>
            <a:endParaRPr lang="en-US"/>
          </a:p>
        </p:txBody>
      </p:sp>
      <p:sp>
        <p:nvSpPr>
          <p:cNvPr id="5" name="Footer Placeholder 4">
            <a:extLst>
              <a:ext uri="{FF2B5EF4-FFF2-40B4-BE49-F238E27FC236}">
                <a16:creationId xmlns:a16="http://schemas.microsoft.com/office/drawing/2014/main" id="{2EC7F75B-7C49-7084-5950-E2D3DD20D3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6F4EBA-894C-0A3C-13A1-0565EC918FBE}"/>
              </a:ext>
            </a:extLst>
          </p:cNvPr>
          <p:cNvSpPr>
            <a:spLocks noGrp="1"/>
          </p:cNvSpPr>
          <p:nvPr>
            <p:ph type="sldNum" sz="quarter" idx="12"/>
          </p:nvPr>
        </p:nvSpPr>
        <p:spPr/>
        <p:txBody>
          <a:bodyPr/>
          <a:lstStyle/>
          <a:p>
            <a:fld id="{9EF2A5F9-2637-4D46-9946-914E6D0F8986}" type="slidenum">
              <a:rPr lang="en-US" smtClean="0"/>
              <a:t>‹#›</a:t>
            </a:fld>
            <a:endParaRPr lang="en-US"/>
          </a:p>
        </p:txBody>
      </p:sp>
    </p:spTree>
    <p:extLst>
      <p:ext uri="{BB962C8B-B14F-4D97-AF65-F5344CB8AC3E}">
        <p14:creationId xmlns:p14="http://schemas.microsoft.com/office/powerpoint/2010/main" val="1938568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D3411-8443-0648-D057-7B091BE1A3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AABBED-576B-E30C-F25A-2765640036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D7C045-DAAB-59AA-9727-C2B4D88013F6}"/>
              </a:ext>
            </a:extLst>
          </p:cNvPr>
          <p:cNvSpPr>
            <a:spLocks noGrp="1"/>
          </p:cNvSpPr>
          <p:nvPr>
            <p:ph type="dt" sz="half" idx="10"/>
          </p:nvPr>
        </p:nvSpPr>
        <p:spPr/>
        <p:txBody>
          <a:bodyPr/>
          <a:lstStyle/>
          <a:p>
            <a:fld id="{12167708-328C-42F5-A67A-8C7ED1B4A703}" type="datetimeFigureOut">
              <a:rPr lang="en-US" smtClean="0"/>
              <a:t>7/16/2023</a:t>
            </a:fld>
            <a:endParaRPr lang="en-US"/>
          </a:p>
        </p:txBody>
      </p:sp>
      <p:sp>
        <p:nvSpPr>
          <p:cNvPr id="5" name="Footer Placeholder 4">
            <a:extLst>
              <a:ext uri="{FF2B5EF4-FFF2-40B4-BE49-F238E27FC236}">
                <a16:creationId xmlns:a16="http://schemas.microsoft.com/office/drawing/2014/main" id="{B2EDABEC-1200-FA45-0652-4E21454E2B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29995E-2D0A-BB44-047F-67D170850B05}"/>
              </a:ext>
            </a:extLst>
          </p:cNvPr>
          <p:cNvSpPr>
            <a:spLocks noGrp="1"/>
          </p:cNvSpPr>
          <p:nvPr>
            <p:ph type="sldNum" sz="quarter" idx="12"/>
          </p:nvPr>
        </p:nvSpPr>
        <p:spPr/>
        <p:txBody>
          <a:bodyPr/>
          <a:lstStyle/>
          <a:p>
            <a:fld id="{9EF2A5F9-2637-4D46-9946-914E6D0F8986}" type="slidenum">
              <a:rPr lang="en-US" smtClean="0"/>
              <a:t>‹#›</a:t>
            </a:fld>
            <a:endParaRPr lang="en-US"/>
          </a:p>
        </p:txBody>
      </p:sp>
    </p:spTree>
    <p:extLst>
      <p:ext uri="{BB962C8B-B14F-4D97-AF65-F5344CB8AC3E}">
        <p14:creationId xmlns:p14="http://schemas.microsoft.com/office/powerpoint/2010/main" val="840900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8570A-4C3A-017F-CFCB-3CF8A148AC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EF980B-D74D-0C83-E9D5-547A6E3635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30FAF0-EE41-86B5-9947-1C442ECC0B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EA43C8-E974-8AAC-DD6E-2581C0F7AB58}"/>
              </a:ext>
            </a:extLst>
          </p:cNvPr>
          <p:cNvSpPr>
            <a:spLocks noGrp="1"/>
          </p:cNvSpPr>
          <p:nvPr>
            <p:ph type="dt" sz="half" idx="10"/>
          </p:nvPr>
        </p:nvSpPr>
        <p:spPr/>
        <p:txBody>
          <a:bodyPr/>
          <a:lstStyle/>
          <a:p>
            <a:fld id="{12167708-328C-42F5-A67A-8C7ED1B4A703}" type="datetimeFigureOut">
              <a:rPr lang="en-US" smtClean="0"/>
              <a:t>7/16/2023</a:t>
            </a:fld>
            <a:endParaRPr lang="en-US"/>
          </a:p>
        </p:txBody>
      </p:sp>
      <p:sp>
        <p:nvSpPr>
          <p:cNvPr id="6" name="Footer Placeholder 5">
            <a:extLst>
              <a:ext uri="{FF2B5EF4-FFF2-40B4-BE49-F238E27FC236}">
                <a16:creationId xmlns:a16="http://schemas.microsoft.com/office/drawing/2014/main" id="{469DA4FF-BB4D-51A6-B0B6-D9F6C03997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52169A-4948-223F-2B56-327FB64755F4}"/>
              </a:ext>
            </a:extLst>
          </p:cNvPr>
          <p:cNvSpPr>
            <a:spLocks noGrp="1"/>
          </p:cNvSpPr>
          <p:nvPr>
            <p:ph type="sldNum" sz="quarter" idx="12"/>
          </p:nvPr>
        </p:nvSpPr>
        <p:spPr/>
        <p:txBody>
          <a:bodyPr/>
          <a:lstStyle/>
          <a:p>
            <a:fld id="{9EF2A5F9-2637-4D46-9946-914E6D0F8986}" type="slidenum">
              <a:rPr lang="en-US" smtClean="0"/>
              <a:t>‹#›</a:t>
            </a:fld>
            <a:endParaRPr lang="en-US"/>
          </a:p>
        </p:txBody>
      </p:sp>
    </p:spTree>
    <p:extLst>
      <p:ext uri="{BB962C8B-B14F-4D97-AF65-F5344CB8AC3E}">
        <p14:creationId xmlns:p14="http://schemas.microsoft.com/office/powerpoint/2010/main" val="3166683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3BDDD-193F-8125-C69B-C6FD50C6A4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0C17C90-956C-6E01-9AB4-647996409D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89A84A-9405-1B5C-1068-A9884563235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E84FF0E-5CB3-1F6C-C27E-B2EDCD2F96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722E0A3-C1CC-6DCF-30AA-5B68BC53427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837562-845B-82D2-5DFB-B34035EB2F0A}"/>
              </a:ext>
            </a:extLst>
          </p:cNvPr>
          <p:cNvSpPr>
            <a:spLocks noGrp="1"/>
          </p:cNvSpPr>
          <p:nvPr>
            <p:ph type="dt" sz="half" idx="10"/>
          </p:nvPr>
        </p:nvSpPr>
        <p:spPr/>
        <p:txBody>
          <a:bodyPr/>
          <a:lstStyle/>
          <a:p>
            <a:fld id="{12167708-328C-42F5-A67A-8C7ED1B4A703}" type="datetimeFigureOut">
              <a:rPr lang="en-US" smtClean="0"/>
              <a:t>7/16/2023</a:t>
            </a:fld>
            <a:endParaRPr lang="en-US"/>
          </a:p>
        </p:txBody>
      </p:sp>
      <p:sp>
        <p:nvSpPr>
          <p:cNvPr id="8" name="Footer Placeholder 7">
            <a:extLst>
              <a:ext uri="{FF2B5EF4-FFF2-40B4-BE49-F238E27FC236}">
                <a16:creationId xmlns:a16="http://schemas.microsoft.com/office/drawing/2014/main" id="{D78B2CDA-ADCF-5253-22FB-FD5657E728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677F944-3D35-4C2C-04F6-C8790818E6AB}"/>
              </a:ext>
            </a:extLst>
          </p:cNvPr>
          <p:cNvSpPr>
            <a:spLocks noGrp="1"/>
          </p:cNvSpPr>
          <p:nvPr>
            <p:ph type="sldNum" sz="quarter" idx="12"/>
          </p:nvPr>
        </p:nvSpPr>
        <p:spPr/>
        <p:txBody>
          <a:bodyPr/>
          <a:lstStyle/>
          <a:p>
            <a:fld id="{9EF2A5F9-2637-4D46-9946-914E6D0F8986}" type="slidenum">
              <a:rPr lang="en-US" smtClean="0"/>
              <a:t>‹#›</a:t>
            </a:fld>
            <a:endParaRPr lang="en-US"/>
          </a:p>
        </p:txBody>
      </p:sp>
    </p:spTree>
    <p:extLst>
      <p:ext uri="{BB962C8B-B14F-4D97-AF65-F5344CB8AC3E}">
        <p14:creationId xmlns:p14="http://schemas.microsoft.com/office/powerpoint/2010/main" val="2106803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49EE7-FED9-9839-DDAA-93A18A3C6F5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E680DF-D262-E7F5-A3FA-3FFFCA566789}"/>
              </a:ext>
            </a:extLst>
          </p:cNvPr>
          <p:cNvSpPr>
            <a:spLocks noGrp="1"/>
          </p:cNvSpPr>
          <p:nvPr>
            <p:ph type="dt" sz="half" idx="10"/>
          </p:nvPr>
        </p:nvSpPr>
        <p:spPr/>
        <p:txBody>
          <a:bodyPr/>
          <a:lstStyle/>
          <a:p>
            <a:fld id="{12167708-328C-42F5-A67A-8C7ED1B4A703}" type="datetimeFigureOut">
              <a:rPr lang="en-US" smtClean="0"/>
              <a:t>7/16/2023</a:t>
            </a:fld>
            <a:endParaRPr lang="en-US"/>
          </a:p>
        </p:txBody>
      </p:sp>
      <p:sp>
        <p:nvSpPr>
          <p:cNvPr id="4" name="Footer Placeholder 3">
            <a:extLst>
              <a:ext uri="{FF2B5EF4-FFF2-40B4-BE49-F238E27FC236}">
                <a16:creationId xmlns:a16="http://schemas.microsoft.com/office/drawing/2014/main" id="{6DE97A87-5C13-FE4F-C578-6E77037103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D4B829-C9C7-A588-787E-9FEA76A20DB4}"/>
              </a:ext>
            </a:extLst>
          </p:cNvPr>
          <p:cNvSpPr>
            <a:spLocks noGrp="1"/>
          </p:cNvSpPr>
          <p:nvPr>
            <p:ph type="sldNum" sz="quarter" idx="12"/>
          </p:nvPr>
        </p:nvSpPr>
        <p:spPr/>
        <p:txBody>
          <a:bodyPr/>
          <a:lstStyle/>
          <a:p>
            <a:fld id="{9EF2A5F9-2637-4D46-9946-914E6D0F8986}" type="slidenum">
              <a:rPr lang="en-US" smtClean="0"/>
              <a:t>‹#›</a:t>
            </a:fld>
            <a:endParaRPr lang="en-US"/>
          </a:p>
        </p:txBody>
      </p:sp>
    </p:spTree>
    <p:extLst>
      <p:ext uri="{BB962C8B-B14F-4D97-AF65-F5344CB8AC3E}">
        <p14:creationId xmlns:p14="http://schemas.microsoft.com/office/powerpoint/2010/main" val="111020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222CE8-76EB-8468-8C54-F2533A0230A0}"/>
              </a:ext>
            </a:extLst>
          </p:cNvPr>
          <p:cNvSpPr>
            <a:spLocks noGrp="1"/>
          </p:cNvSpPr>
          <p:nvPr>
            <p:ph type="dt" sz="half" idx="10"/>
          </p:nvPr>
        </p:nvSpPr>
        <p:spPr/>
        <p:txBody>
          <a:bodyPr/>
          <a:lstStyle/>
          <a:p>
            <a:fld id="{12167708-328C-42F5-A67A-8C7ED1B4A703}" type="datetimeFigureOut">
              <a:rPr lang="en-US" smtClean="0"/>
              <a:t>7/16/2023</a:t>
            </a:fld>
            <a:endParaRPr lang="en-US"/>
          </a:p>
        </p:txBody>
      </p:sp>
      <p:sp>
        <p:nvSpPr>
          <p:cNvPr id="3" name="Footer Placeholder 2">
            <a:extLst>
              <a:ext uri="{FF2B5EF4-FFF2-40B4-BE49-F238E27FC236}">
                <a16:creationId xmlns:a16="http://schemas.microsoft.com/office/drawing/2014/main" id="{DFCB97CE-17DE-F62B-C48E-21CA5DC404E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2414DA-26AC-D89D-7836-AEE65721C454}"/>
              </a:ext>
            </a:extLst>
          </p:cNvPr>
          <p:cNvSpPr>
            <a:spLocks noGrp="1"/>
          </p:cNvSpPr>
          <p:nvPr>
            <p:ph type="sldNum" sz="quarter" idx="12"/>
          </p:nvPr>
        </p:nvSpPr>
        <p:spPr/>
        <p:txBody>
          <a:bodyPr/>
          <a:lstStyle/>
          <a:p>
            <a:fld id="{9EF2A5F9-2637-4D46-9946-914E6D0F8986}" type="slidenum">
              <a:rPr lang="en-US" smtClean="0"/>
              <a:t>‹#›</a:t>
            </a:fld>
            <a:endParaRPr lang="en-US"/>
          </a:p>
        </p:txBody>
      </p:sp>
    </p:spTree>
    <p:extLst>
      <p:ext uri="{BB962C8B-B14F-4D97-AF65-F5344CB8AC3E}">
        <p14:creationId xmlns:p14="http://schemas.microsoft.com/office/powerpoint/2010/main" val="1901503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50CE6-C0D5-B1F3-603A-229F19022A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0E6236-0BDE-50F3-3BFB-8C449C7E4E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55CB18E-BC2A-976B-2B29-D6FA197B6E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B2CDFE-3972-1E20-8670-4A9E9B8AB716}"/>
              </a:ext>
            </a:extLst>
          </p:cNvPr>
          <p:cNvSpPr>
            <a:spLocks noGrp="1"/>
          </p:cNvSpPr>
          <p:nvPr>
            <p:ph type="dt" sz="half" idx="10"/>
          </p:nvPr>
        </p:nvSpPr>
        <p:spPr/>
        <p:txBody>
          <a:bodyPr/>
          <a:lstStyle/>
          <a:p>
            <a:fld id="{12167708-328C-42F5-A67A-8C7ED1B4A703}" type="datetimeFigureOut">
              <a:rPr lang="en-US" smtClean="0"/>
              <a:t>7/16/2023</a:t>
            </a:fld>
            <a:endParaRPr lang="en-US"/>
          </a:p>
        </p:txBody>
      </p:sp>
      <p:sp>
        <p:nvSpPr>
          <p:cNvPr id="6" name="Footer Placeholder 5">
            <a:extLst>
              <a:ext uri="{FF2B5EF4-FFF2-40B4-BE49-F238E27FC236}">
                <a16:creationId xmlns:a16="http://schemas.microsoft.com/office/drawing/2014/main" id="{3664499C-CD97-0A85-2D00-4F46286F98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3B272F-1ACF-CAB6-390B-9582167A2944}"/>
              </a:ext>
            </a:extLst>
          </p:cNvPr>
          <p:cNvSpPr>
            <a:spLocks noGrp="1"/>
          </p:cNvSpPr>
          <p:nvPr>
            <p:ph type="sldNum" sz="quarter" idx="12"/>
          </p:nvPr>
        </p:nvSpPr>
        <p:spPr/>
        <p:txBody>
          <a:bodyPr/>
          <a:lstStyle/>
          <a:p>
            <a:fld id="{9EF2A5F9-2637-4D46-9946-914E6D0F8986}" type="slidenum">
              <a:rPr lang="en-US" smtClean="0"/>
              <a:t>‹#›</a:t>
            </a:fld>
            <a:endParaRPr lang="en-US"/>
          </a:p>
        </p:txBody>
      </p:sp>
    </p:spTree>
    <p:extLst>
      <p:ext uri="{BB962C8B-B14F-4D97-AF65-F5344CB8AC3E}">
        <p14:creationId xmlns:p14="http://schemas.microsoft.com/office/powerpoint/2010/main" val="9110061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36324-568B-2BC8-8109-8F1D8D7971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6D66443-5564-2B0F-9BD8-300C4169D4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1FF8D01-D6C5-B603-F23D-BDB21BE20A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3218A8-A4ED-1614-8300-77A9EC7208F1}"/>
              </a:ext>
            </a:extLst>
          </p:cNvPr>
          <p:cNvSpPr>
            <a:spLocks noGrp="1"/>
          </p:cNvSpPr>
          <p:nvPr>
            <p:ph type="dt" sz="half" idx="10"/>
          </p:nvPr>
        </p:nvSpPr>
        <p:spPr/>
        <p:txBody>
          <a:bodyPr/>
          <a:lstStyle/>
          <a:p>
            <a:fld id="{12167708-328C-42F5-A67A-8C7ED1B4A703}" type="datetimeFigureOut">
              <a:rPr lang="en-US" smtClean="0"/>
              <a:t>7/16/2023</a:t>
            </a:fld>
            <a:endParaRPr lang="en-US"/>
          </a:p>
        </p:txBody>
      </p:sp>
      <p:sp>
        <p:nvSpPr>
          <p:cNvPr id="6" name="Footer Placeholder 5">
            <a:extLst>
              <a:ext uri="{FF2B5EF4-FFF2-40B4-BE49-F238E27FC236}">
                <a16:creationId xmlns:a16="http://schemas.microsoft.com/office/drawing/2014/main" id="{893E31A6-FD4B-9B6E-540C-BB26A4589D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8A4D11-D1EB-3CDE-8B38-B08C92711D5F}"/>
              </a:ext>
            </a:extLst>
          </p:cNvPr>
          <p:cNvSpPr>
            <a:spLocks noGrp="1"/>
          </p:cNvSpPr>
          <p:nvPr>
            <p:ph type="sldNum" sz="quarter" idx="12"/>
          </p:nvPr>
        </p:nvSpPr>
        <p:spPr/>
        <p:txBody>
          <a:bodyPr/>
          <a:lstStyle/>
          <a:p>
            <a:fld id="{9EF2A5F9-2637-4D46-9946-914E6D0F8986}" type="slidenum">
              <a:rPr lang="en-US" smtClean="0"/>
              <a:t>‹#›</a:t>
            </a:fld>
            <a:endParaRPr lang="en-US"/>
          </a:p>
        </p:txBody>
      </p:sp>
    </p:spTree>
    <p:extLst>
      <p:ext uri="{BB962C8B-B14F-4D97-AF65-F5344CB8AC3E}">
        <p14:creationId xmlns:p14="http://schemas.microsoft.com/office/powerpoint/2010/main" val="2441041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4CF803-B513-F3F9-AC86-F0E4563B69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77030CB-DD25-E31E-FAB2-D4E35000B5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8206BA-94F0-895B-3ACE-412D6796C2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167708-328C-42F5-A67A-8C7ED1B4A703}" type="datetimeFigureOut">
              <a:rPr lang="en-US" smtClean="0"/>
              <a:t>7/16/2023</a:t>
            </a:fld>
            <a:endParaRPr lang="en-US"/>
          </a:p>
        </p:txBody>
      </p:sp>
      <p:sp>
        <p:nvSpPr>
          <p:cNvPr id="5" name="Footer Placeholder 4">
            <a:extLst>
              <a:ext uri="{FF2B5EF4-FFF2-40B4-BE49-F238E27FC236}">
                <a16:creationId xmlns:a16="http://schemas.microsoft.com/office/drawing/2014/main" id="{51CDEEDE-4D94-25E4-03F1-2C1E60C5F1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D3CF238-CAE0-3B49-4F4C-6909A106C0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F2A5F9-2637-4D46-9946-914E6D0F8986}" type="slidenum">
              <a:rPr lang="en-US" smtClean="0"/>
              <a:t>‹#›</a:t>
            </a:fld>
            <a:endParaRPr lang="en-US"/>
          </a:p>
        </p:txBody>
      </p:sp>
    </p:spTree>
    <p:extLst>
      <p:ext uri="{BB962C8B-B14F-4D97-AF65-F5344CB8AC3E}">
        <p14:creationId xmlns:p14="http://schemas.microsoft.com/office/powerpoint/2010/main" val="32883267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chatfuel.com/" TargetMode="External"/><Relationship Id="rId7" Type="http://schemas.openxmlformats.org/officeDocument/2006/relationships/hyperlink" Target="https://landbot.io/" TargetMode="External"/><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hyperlink" Target="https://hellotars.com/" TargetMode="External"/><Relationship Id="rId5" Type="http://schemas.openxmlformats.org/officeDocument/2006/relationships/hyperlink" Target="https://manychat.com/" TargetMode="External"/><Relationship Id="rId4" Type="http://schemas.openxmlformats.org/officeDocument/2006/relationships/hyperlink" Target="https://dialogflow.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5587EC-D3B2-93C0-A12E-3F98581452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896475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CF74D2-AA6A-9FD6-11EC-4F9E789520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997"/>
            <a:ext cx="12192000" cy="6921997"/>
          </a:xfrm>
          <a:prstGeom prst="rect">
            <a:avLst/>
          </a:prstGeom>
        </p:spPr>
      </p:pic>
    </p:spTree>
    <p:extLst>
      <p:ext uri="{BB962C8B-B14F-4D97-AF65-F5344CB8AC3E}">
        <p14:creationId xmlns:p14="http://schemas.microsoft.com/office/powerpoint/2010/main" val="2889242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1DCA6F-D3A0-865E-9347-0E92FAF48C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560"/>
            <a:ext cx="12192000" cy="6869120"/>
          </a:xfrm>
          <a:prstGeom prst="rect">
            <a:avLst/>
          </a:prstGeom>
        </p:spPr>
      </p:pic>
    </p:spTree>
    <p:extLst>
      <p:ext uri="{BB962C8B-B14F-4D97-AF65-F5344CB8AC3E}">
        <p14:creationId xmlns:p14="http://schemas.microsoft.com/office/powerpoint/2010/main" val="2001167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96251C-7D1B-BE1F-2A20-DFE6E5ED9D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85484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FA9C52-214D-F264-6537-118587A1CD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78813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0A1CD0-6089-05F6-D61E-7ABA72F95C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60931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495BDB-DF97-69CB-E827-06A9C6E45B33}"/>
              </a:ext>
            </a:extLst>
          </p:cNvPr>
          <p:cNvPicPr>
            <a:picLocks noChangeAspect="1"/>
          </p:cNvPicPr>
          <p:nvPr/>
        </p:nvPicPr>
        <p:blipFill>
          <a:blip r:embed="rId2"/>
          <a:stretch>
            <a:fillRect/>
          </a:stretch>
        </p:blipFill>
        <p:spPr>
          <a:xfrm>
            <a:off x="-1" y="0"/>
            <a:ext cx="6096001" cy="6858000"/>
          </a:xfrm>
          <a:prstGeom prst="rect">
            <a:avLst/>
          </a:prstGeom>
        </p:spPr>
      </p:pic>
      <p:sp>
        <p:nvSpPr>
          <p:cNvPr id="7" name="TextBox 6">
            <a:extLst>
              <a:ext uri="{FF2B5EF4-FFF2-40B4-BE49-F238E27FC236}">
                <a16:creationId xmlns:a16="http://schemas.microsoft.com/office/drawing/2014/main" id="{C5D781EE-CB29-F77A-435C-20FCDF0B8EDA}"/>
              </a:ext>
            </a:extLst>
          </p:cNvPr>
          <p:cNvSpPr txBox="1"/>
          <p:nvPr/>
        </p:nvSpPr>
        <p:spPr>
          <a:xfrm>
            <a:off x="7091084" y="430306"/>
            <a:ext cx="4535216" cy="830997"/>
          </a:xfrm>
          <a:prstGeom prst="rect">
            <a:avLst/>
          </a:prstGeom>
          <a:noFill/>
        </p:spPr>
        <p:txBody>
          <a:bodyPr wrap="none" rtlCol="0">
            <a:spAutoFit/>
          </a:bodyPr>
          <a:lstStyle/>
          <a:p>
            <a:r>
              <a:rPr lang="en-US" sz="2400" b="1" dirty="0"/>
              <a:t>Privacy Policies and User Consent</a:t>
            </a:r>
          </a:p>
          <a:p>
            <a:r>
              <a:rPr lang="en-US" sz="2400" b="1" dirty="0"/>
              <a:t>---------------------------------------------</a:t>
            </a:r>
          </a:p>
        </p:txBody>
      </p:sp>
      <p:sp>
        <p:nvSpPr>
          <p:cNvPr id="8" name="TextBox 7">
            <a:extLst>
              <a:ext uri="{FF2B5EF4-FFF2-40B4-BE49-F238E27FC236}">
                <a16:creationId xmlns:a16="http://schemas.microsoft.com/office/drawing/2014/main" id="{6A53664C-D413-F21A-664B-9A39B3E821DB}"/>
              </a:ext>
            </a:extLst>
          </p:cNvPr>
          <p:cNvSpPr txBox="1"/>
          <p:nvPr/>
        </p:nvSpPr>
        <p:spPr>
          <a:xfrm>
            <a:off x="6750424" y="1631576"/>
            <a:ext cx="4535216" cy="3970318"/>
          </a:xfrm>
          <a:prstGeom prst="rect">
            <a:avLst/>
          </a:prstGeom>
          <a:noFill/>
        </p:spPr>
        <p:txBody>
          <a:bodyPr wrap="square" rtlCol="0">
            <a:spAutoFit/>
          </a:bodyPr>
          <a:lstStyle/>
          <a:p>
            <a:r>
              <a:rPr lang="en-US" dirty="0"/>
              <a:t>Privacy policies and user consent are of utmost importance in the development and deployment of AI system like ChatGPT. OpenAI</a:t>
            </a:r>
          </a:p>
          <a:p>
            <a:r>
              <a:rPr lang="en-US" dirty="0"/>
              <a:t>Recognize the significance of respecting user privacy. Ensuring transparency, and complying  with data regulation </a:t>
            </a:r>
          </a:p>
          <a:p>
            <a:endParaRPr lang="en-US" dirty="0"/>
          </a:p>
          <a:p>
            <a:pPr marL="285750" indent="-285750">
              <a:buFont typeface="Wingdings" panose="05000000000000000000" pitchFamily="2" charset="2"/>
              <a:buChar char="q"/>
            </a:pPr>
            <a:r>
              <a:rPr lang="en-US" dirty="0"/>
              <a:t>Importance of privacy policies and user consent</a:t>
            </a:r>
          </a:p>
          <a:p>
            <a:pPr marL="285750" indent="-285750">
              <a:buFont typeface="Wingdings" panose="05000000000000000000" pitchFamily="2" charset="2"/>
              <a:buChar char="q"/>
            </a:pPr>
            <a:r>
              <a:rPr lang="en-US" dirty="0"/>
              <a:t>Transparency and Data Usage Policies</a:t>
            </a:r>
          </a:p>
          <a:p>
            <a:pPr marL="285750" indent="-285750">
              <a:buFont typeface="Wingdings" panose="05000000000000000000" pitchFamily="2" charset="2"/>
              <a:buChar char="q"/>
            </a:pPr>
            <a:r>
              <a:rPr lang="en-US" dirty="0"/>
              <a:t>User Consent : OpenAI obtains user consent for data collection</a:t>
            </a:r>
          </a:p>
          <a:p>
            <a:pPr marL="285750" indent="-285750">
              <a:buFont typeface="Wingdings" panose="05000000000000000000" pitchFamily="2" charset="2"/>
              <a:buChar char="q"/>
            </a:pPr>
            <a:r>
              <a:rPr lang="en-US" dirty="0"/>
              <a:t>Compliance with data regulations</a:t>
            </a:r>
          </a:p>
          <a:p>
            <a:pPr marL="285750" indent="-285750">
              <a:buFont typeface="Wingdings" panose="05000000000000000000" pitchFamily="2" charset="2"/>
              <a:buChar char="q"/>
            </a:pPr>
            <a:r>
              <a:rPr lang="en-US" dirty="0"/>
              <a:t>Accountability and auditing</a:t>
            </a:r>
          </a:p>
        </p:txBody>
      </p:sp>
    </p:spTree>
    <p:extLst>
      <p:ext uri="{BB962C8B-B14F-4D97-AF65-F5344CB8AC3E}">
        <p14:creationId xmlns:p14="http://schemas.microsoft.com/office/powerpoint/2010/main" val="29968762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5E8066-3014-C2F9-CF93-CD3A405348B2}"/>
              </a:ext>
            </a:extLst>
          </p:cNvPr>
          <p:cNvPicPr>
            <a:picLocks noChangeAspect="1"/>
          </p:cNvPicPr>
          <p:nvPr/>
        </p:nvPicPr>
        <p:blipFill>
          <a:blip r:embed="rId2"/>
          <a:stretch>
            <a:fillRect/>
          </a:stretch>
        </p:blipFill>
        <p:spPr>
          <a:xfrm>
            <a:off x="0" y="0"/>
            <a:ext cx="12192001" cy="6858000"/>
          </a:xfrm>
          <a:prstGeom prst="rect">
            <a:avLst/>
          </a:prstGeom>
        </p:spPr>
      </p:pic>
      <p:pic>
        <p:nvPicPr>
          <p:cNvPr id="7" name="Picture 6">
            <a:extLst>
              <a:ext uri="{FF2B5EF4-FFF2-40B4-BE49-F238E27FC236}">
                <a16:creationId xmlns:a16="http://schemas.microsoft.com/office/drawing/2014/main" id="{A8F3D9AE-97DA-9258-7FC4-7AA4EC24FC27}"/>
              </a:ext>
            </a:extLst>
          </p:cNvPr>
          <p:cNvPicPr>
            <a:picLocks noChangeAspect="1"/>
          </p:cNvPicPr>
          <p:nvPr/>
        </p:nvPicPr>
        <p:blipFill>
          <a:blip r:embed="rId3"/>
          <a:stretch>
            <a:fillRect/>
          </a:stretch>
        </p:blipFill>
        <p:spPr>
          <a:xfrm>
            <a:off x="-2" y="0"/>
            <a:ext cx="6167720" cy="3612776"/>
          </a:xfrm>
          <a:prstGeom prst="rect">
            <a:avLst/>
          </a:prstGeom>
        </p:spPr>
      </p:pic>
      <p:sp>
        <p:nvSpPr>
          <p:cNvPr id="8" name="TextBox 7">
            <a:extLst>
              <a:ext uri="{FF2B5EF4-FFF2-40B4-BE49-F238E27FC236}">
                <a16:creationId xmlns:a16="http://schemas.microsoft.com/office/drawing/2014/main" id="{4AD75EA7-E841-8450-36C9-93DB3C1A0C68}"/>
              </a:ext>
            </a:extLst>
          </p:cNvPr>
          <p:cNvSpPr txBox="1"/>
          <p:nvPr/>
        </p:nvSpPr>
        <p:spPr>
          <a:xfrm>
            <a:off x="7270379" y="346363"/>
            <a:ext cx="3101683" cy="830997"/>
          </a:xfrm>
          <a:prstGeom prst="rect">
            <a:avLst/>
          </a:prstGeom>
          <a:noFill/>
        </p:spPr>
        <p:txBody>
          <a:bodyPr wrap="none" rtlCol="0">
            <a:spAutoFit/>
          </a:bodyPr>
          <a:lstStyle/>
          <a:p>
            <a:r>
              <a:rPr lang="en-US" sz="2400" b="1" dirty="0">
                <a:solidFill>
                  <a:schemeClr val="bg1"/>
                </a:solidFill>
              </a:rPr>
              <a:t>SECTORS OF WORKING</a:t>
            </a:r>
          </a:p>
          <a:p>
            <a:r>
              <a:rPr lang="en-US" sz="2400" b="1" dirty="0">
                <a:solidFill>
                  <a:schemeClr val="bg1"/>
                </a:solidFill>
              </a:rPr>
              <a:t>-------------------------------</a:t>
            </a:r>
          </a:p>
        </p:txBody>
      </p:sp>
      <p:sp>
        <p:nvSpPr>
          <p:cNvPr id="9" name="TextBox 8">
            <a:extLst>
              <a:ext uri="{FF2B5EF4-FFF2-40B4-BE49-F238E27FC236}">
                <a16:creationId xmlns:a16="http://schemas.microsoft.com/office/drawing/2014/main" id="{A66D3897-5A4E-948A-0B8C-0D099301449D}"/>
              </a:ext>
            </a:extLst>
          </p:cNvPr>
          <p:cNvSpPr txBox="1"/>
          <p:nvPr/>
        </p:nvSpPr>
        <p:spPr>
          <a:xfrm>
            <a:off x="6284261" y="1109192"/>
            <a:ext cx="4643716" cy="5539978"/>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accent4">
                    <a:lumMod val="60000"/>
                    <a:lumOff val="40000"/>
                  </a:schemeClr>
                </a:solidFill>
              </a:rPr>
              <a:t> </a:t>
            </a:r>
            <a:r>
              <a:rPr lang="en-US" sz="2000" b="1" dirty="0">
                <a:solidFill>
                  <a:schemeClr val="accent4">
                    <a:lumMod val="60000"/>
                    <a:lumOff val="40000"/>
                  </a:schemeClr>
                </a:solidFill>
              </a:rPr>
              <a:t>Customer Support</a:t>
            </a:r>
          </a:p>
          <a:p>
            <a:pPr marL="342900" indent="-342900">
              <a:buFont typeface="Wingdings" panose="05000000000000000000" pitchFamily="2" charset="2"/>
              <a:buChar char="§"/>
            </a:pPr>
            <a:r>
              <a:rPr lang="en-US" dirty="0">
                <a:solidFill>
                  <a:schemeClr val="bg1"/>
                </a:solidFill>
              </a:rPr>
              <a:t>Prompt Responses and Availability</a:t>
            </a:r>
          </a:p>
          <a:p>
            <a:pPr marL="342900" indent="-342900">
              <a:buFont typeface="Wingdings" panose="05000000000000000000" pitchFamily="2" charset="2"/>
              <a:buChar char="§"/>
            </a:pPr>
            <a:r>
              <a:rPr lang="en-US" dirty="0">
                <a:solidFill>
                  <a:schemeClr val="bg1"/>
                </a:solidFill>
              </a:rPr>
              <a:t>Reducing Human Support Staff Workload</a:t>
            </a:r>
          </a:p>
          <a:p>
            <a:pPr marL="342900" indent="-342900">
              <a:buFont typeface="Wingdings" panose="05000000000000000000" pitchFamily="2" charset="2"/>
              <a:buChar char="§"/>
            </a:pPr>
            <a:r>
              <a:rPr lang="en-US" dirty="0">
                <a:solidFill>
                  <a:schemeClr val="bg1"/>
                </a:solidFill>
              </a:rPr>
              <a:t>Improving Response Time</a:t>
            </a:r>
          </a:p>
          <a:p>
            <a:pPr marL="342900" indent="-342900">
              <a:buFont typeface="Wingdings" panose="05000000000000000000" pitchFamily="2" charset="2"/>
              <a:buChar char="q"/>
            </a:pPr>
            <a:r>
              <a:rPr lang="en-US" sz="2000" b="1" dirty="0">
                <a:solidFill>
                  <a:schemeClr val="accent4">
                    <a:lumMod val="60000"/>
                    <a:lumOff val="40000"/>
                  </a:schemeClr>
                </a:solidFill>
              </a:rPr>
              <a:t>Virtual Assistants</a:t>
            </a:r>
          </a:p>
          <a:p>
            <a:pPr marL="342900" indent="-342900">
              <a:buFont typeface="Wingdings" panose="05000000000000000000" pitchFamily="2" charset="2"/>
              <a:buChar char="§"/>
            </a:pPr>
            <a:r>
              <a:rPr lang="en-US" dirty="0">
                <a:solidFill>
                  <a:schemeClr val="bg1"/>
                </a:solidFill>
              </a:rPr>
              <a:t>Personalized Assistance</a:t>
            </a:r>
          </a:p>
          <a:p>
            <a:pPr marL="342900" indent="-342900">
              <a:buFont typeface="Wingdings" panose="05000000000000000000" pitchFamily="2" charset="2"/>
              <a:buChar char="§"/>
            </a:pPr>
            <a:r>
              <a:rPr lang="en-US" dirty="0">
                <a:solidFill>
                  <a:schemeClr val="bg1"/>
                </a:solidFill>
              </a:rPr>
              <a:t>Integration with Smart Devices</a:t>
            </a:r>
          </a:p>
          <a:p>
            <a:pPr marL="342900" indent="-342900">
              <a:buFont typeface="Wingdings" panose="05000000000000000000" pitchFamily="2" charset="2"/>
              <a:buChar char="§"/>
            </a:pPr>
            <a:r>
              <a:rPr lang="en-US" dirty="0">
                <a:solidFill>
                  <a:schemeClr val="bg1"/>
                </a:solidFill>
              </a:rPr>
              <a:t>Continuous Learning and Improvement</a:t>
            </a:r>
          </a:p>
          <a:p>
            <a:pPr marL="342900" indent="-342900">
              <a:buFont typeface="Wingdings" panose="05000000000000000000" pitchFamily="2" charset="2"/>
              <a:buChar char="q"/>
            </a:pPr>
            <a:r>
              <a:rPr lang="en-US" sz="2000" b="1" dirty="0">
                <a:solidFill>
                  <a:schemeClr val="accent4">
                    <a:lumMod val="60000"/>
                    <a:lumOff val="40000"/>
                  </a:schemeClr>
                </a:solidFill>
              </a:rPr>
              <a:t>Content Creation</a:t>
            </a:r>
          </a:p>
          <a:p>
            <a:pPr marL="342900" indent="-342900">
              <a:buFont typeface="Wingdings" panose="05000000000000000000" pitchFamily="2" charset="2"/>
              <a:buChar char="§"/>
            </a:pPr>
            <a:r>
              <a:rPr lang="en-US" dirty="0">
                <a:solidFill>
                  <a:schemeClr val="bg1"/>
                </a:solidFill>
              </a:rPr>
              <a:t>Idea Generation</a:t>
            </a:r>
          </a:p>
          <a:p>
            <a:pPr marL="342900" indent="-342900">
              <a:buFont typeface="Wingdings" panose="05000000000000000000" pitchFamily="2" charset="2"/>
              <a:buChar char="§"/>
            </a:pPr>
            <a:r>
              <a:rPr lang="en-US" dirty="0">
                <a:solidFill>
                  <a:schemeClr val="bg1"/>
                </a:solidFill>
              </a:rPr>
              <a:t>Language Refinement</a:t>
            </a:r>
          </a:p>
          <a:p>
            <a:pPr marL="342900" indent="-342900">
              <a:buFont typeface="Wingdings" panose="05000000000000000000" pitchFamily="2" charset="2"/>
              <a:buChar char="§"/>
            </a:pPr>
            <a:r>
              <a:rPr lang="en-US" dirty="0">
                <a:solidFill>
                  <a:schemeClr val="bg1"/>
                </a:solidFill>
              </a:rPr>
              <a:t>Text to speech and vice-versa</a:t>
            </a:r>
          </a:p>
          <a:p>
            <a:pPr marL="285750" indent="-285750">
              <a:buFont typeface="Wingdings" panose="05000000000000000000" pitchFamily="2" charset="2"/>
              <a:buChar char="q"/>
            </a:pPr>
            <a:r>
              <a:rPr lang="en-US" sz="2000" b="1" dirty="0">
                <a:solidFill>
                  <a:schemeClr val="accent4">
                    <a:lumMod val="60000"/>
                    <a:lumOff val="40000"/>
                  </a:schemeClr>
                </a:solidFill>
              </a:rPr>
              <a:t>Education and Learning</a:t>
            </a:r>
          </a:p>
          <a:p>
            <a:pPr marL="285750" indent="-285750">
              <a:buFont typeface="Wingdings" panose="05000000000000000000" pitchFamily="2" charset="2"/>
              <a:buChar char="q"/>
            </a:pPr>
            <a:r>
              <a:rPr lang="en-US" sz="2000" b="1" dirty="0">
                <a:solidFill>
                  <a:schemeClr val="accent4">
                    <a:lumMod val="60000"/>
                    <a:lumOff val="40000"/>
                  </a:schemeClr>
                </a:solidFill>
              </a:rPr>
              <a:t> Creative Writing and Storytelling</a:t>
            </a:r>
          </a:p>
          <a:p>
            <a:pPr marL="285750" indent="-285750">
              <a:buFont typeface="Wingdings" panose="05000000000000000000" pitchFamily="2" charset="2"/>
              <a:buChar char="q"/>
            </a:pPr>
            <a:r>
              <a:rPr lang="en-US" sz="2000" b="1" dirty="0">
                <a:solidFill>
                  <a:schemeClr val="accent4">
                    <a:lumMod val="60000"/>
                    <a:lumOff val="40000"/>
                  </a:schemeClr>
                </a:solidFill>
              </a:rPr>
              <a:t> Healthcare industry</a:t>
            </a:r>
          </a:p>
          <a:p>
            <a:pPr marL="285750" indent="-285750">
              <a:buFont typeface="Wingdings" panose="05000000000000000000" pitchFamily="2" charset="2"/>
              <a:buChar char="§"/>
            </a:pPr>
            <a:r>
              <a:rPr lang="en-US" dirty="0">
                <a:solidFill>
                  <a:schemeClr val="bg1"/>
                </a:solidFill>
              </a:rPr>
              <a:t>Diagnosing Patients</a:t>
            </a:r>
          </a:p>
          <a:p>
            <a:pPr marL="285750" indent="-285750">
              <a:buFont typeface="Wingdings" panose="05000000000000000000" pitchFamily="2" charset="2"/>
              <a:buChar char="§"/>
            </a:pPr>
            <a:r>
              <a:rPr lang="en-US" dirty="0">
                <a:solidFill>
                  <a:schemeClr val="bg1"/>
                </a:solidFill>
              </a:rPr>
              <a:t>Medical Education and Research</a:t>
            </a:r>
          </a:p>
          <a:p>
            <a:pPr marL="285750" indent="-285750">
              <a:buFont typeface="Wingdings" panose="05000000000000000000" pitchFamily="2" charset="2"/>
              <a:buChar char="§"/>
            </a:pPr>
            <a:r>
              <a:rPr lang="en-US" dirty="0">
                <a:solidFill>
                  <a:schemeClr val="bg1"/>
                </a:solidFill>
              </a:rPr>
              <a:t>Accuracy and Reliability</a:t>
            </a:r>
          </a:p>
          <a:p>
            <a:pPr marL="285750" indent="-285750">
              <a:buFont typeface="Wingdings" panose="05000000000000000000" pitchFamily="2" charset="2"/>
              <a:buChar char="§"/>
            </a:pPr>
            <a:r>
              <a:rPr lang="en-US" dirty="0">
                <a:solidFill>
                  <a:schemeClr val="bg1"/>
                </a:solidFill>
              </a:rPr>
              <a:t>Privacy and Data Security</a:t>
            </a:r>
          </a:p>
        </p:txBody>
      </p:sp>
      <p:sp>
        <p:nvSpPr>
          <p:cNvPr id="11" name="TextBox 10">
            <a:extLst>
              <a:ext uri="{FF2B5EF4-FFF2-40B4-BE49-F238E27FC236}">
                <a16:creationId xmlns:a16="http://schemas.microsoft.com/office/drawing/2014/main" id="{C3DBE45A-5DFC-42A2-89E3-01F50A1EE121}"/>
              </a:ext>
            </a:extLst>
          </p:cNvPr>
          <p:cNvSpPr txBox="1"/>
          <p:nvPr/>
        </p:nvSpPr>
        <p:spPr>
          <a:xfrm>
            <a:off x="322730" y="3879181"/>
            <a:ext cx="4123764" cy="830997"/>
          </a:xfrm>
          <a:prstGeom prst="rect">
            <a:avLst/>
          </a:prstGeom>
          <a:noFill/>
        </p:spPr>
        <p:txBody>
          <a:bodyPr wrap="square" rtlCol="0">
            <a:spAutoFit/>
          </a:bodyPr>
          <a:lstStyle/>
          <a:p>
            <a:r>
              <a:rPr lang="en-US" sz="2400" dirty="0">
                <a:solidFill>
                  <a:schemeClr val="bg1"/>
                </a:solidFill>
              </a:rPr>
              <a:t>Various application of ChatGPT</a:t>
            </a:r>
          </a:p>
          <a:p>
            <a:r>
              <a:rPr lang="en-US" sz="2400" dirty="0">
                <a:solidFill>
                  <a:schemeClr val="bg1"/>
                </a:solidFill>
              </a:rPr>
              <a:t>------------------------------------------</a:t>
            </a:r>
          </a:p>
        </p:txBody>
      </p:sp>
      <p:sp>
        <p:nvSpPr>
          <p:cNvPr id="12" name="TextBox 11">
            <a:extLst>
              <a:ext uri="{FF2B5EF4-FFF2-40B4-BE49-F238E27FC236}">
                <a16:creationId xmlns:a16="http://schemas.microsoft.com/office/drawing/2014/main" id="{CAAA110A-D4DA-3993-8947-87C8667CDC11}"/>
              </a:ext>
            </a:extLst>
          </p:cNvPr>
          <p:cNvSpPr txBox="1"/>
          <p:nvPr/>
        </p:nvSpPr>
        <p:spPr>
          <a:xfrm>
            <a:off x="506507" y="4791917"/>
            <a:ext cx="3877234" cy="1754326"/>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bg1"/>
                </a:solidFill>
              </a:rPr>
              <a:t>Customer support</a:t>
            </a:r>
          </a:p>
          <a:p>
            <a:pPr marL="285750" indent="-285750">
              <a:buFont typeface="Wingdings" panose="05000000000000000000" pitchFamily="2" charset="2"/>
              <a:buChar char="q"/>
            </a:pPr>
            <a:r>
              <a:rPr lang="en-US" dirty="0">
                <a:solidFill>
                  <a:schemeClr val="bg1"/>
                </a:solidFill>
              </a:rPr>
              <a:t>Virtual assistant</a:t>
            </a:r>
          </a:p>
          <a:p>
            <a:pPr marL="285750" indent="-285750">
              <a:buFont typeface="Wingdings" panose="05000000000000000000" pitchFamily="2" charset="2"/>
              <a:buChar char="q"/>
            </a:pPr>
            <a:r>
              <a:rPr lang="en-US" dirty="0">
                <a:solidFill>
                  <a:schemeClr val="bg1"/>
                </a:solidFill>
              </a:rPr>
              <a:t>Content creations</a:t>
            </a:r>
          </a:p>
          <a:p>
            <a:pPr marL="285750" indent="-285750">
              <a:buFont typeface="Wingdings" panose="05000000000000000000" pitchFamily="2" charset="2"/>
              <a:buChar char="q"/>
            </a:pPr>
            <a:r>
              <a:rPr lang="en-US" dirty="0">
                <a:solidFill>
                  <a:schemeClr val="bg1"/>
                </a:solidFill>
              </a:rPr>
              <a:t>Education and Learning</a:t>
            </a:r>
          </a:p>
          <a:p>
            <a:pPr marL="285750" indent="-285750">
              <a:buFont typeface="Wingdings" panose="05000000000000000000" pitchFamily="2" charset="2"/>
              <a:buChar char="q"/>
            </a:pPr>
            <a:r>
              <a:rPr lang="en-US" dirty="0">
                <a:solidFill>
                  <a:schemeClr val="bg1"/>
                </a:solidFill>
              </a:rPr>
              <a:t>Creative writing and story telling</a:t>
            </a:r>
          </a:p>
          <a:p>
            <a:pPr marL="285750" indent="-285750">
              <a:buFont typeface="Wingdings" panose="05000000000000000000" pitchFamily="2" charset="2"/>
              <a:buChar char="q"/>
            </a:pPr>
            <a:r>
              <a:rPr lang="en-US" dirty="0">
                <a:solidFill>
                  <a:schemeClr val="bg1"/>
                </a:solidFill>
              </a:rPr>
              <a:t>Mental Health support</a:t>
            </a:r>
          </a:p>
        </p:txBody>
      </p:sp>
    </p:spTree>
    <p:extLst>
      <p:ext uri="{BB962C8B-B14F-4D97-AF65-F5344CB8AC3E}">
        <p14:creationId xmlns:p14="http://schemas.microsoft.com/office/powerpoint/2010/main" val="3765553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ABAFF0-3D32-217E-AECA-D72BF56F5460}"/>
              </a:ext>
            </a:extLst>
          </p:cNvPr>
          <p:cNvPicPr>
            <a:picLocks noChangeAspect="1"/>
          </p:cNvPicPr>
          <p:nvPr/>
        </p:nvPicPr>
        <p:blipFill>
          <a:blip r:embed="rId2"/>
          <a:stretch>
            <a:fillRect/>
          </a:stretch>
        </p:blipFill>
        <p:spPr>
          <a:xfrm>
            <a:off x="-1" y="0"/>
            <a:ext cx="6382871" cy="6858000"/>
          </a:xfrm>
          <a:prstGeom prst="rect">
            <a:avLst/>
          </a:prstGeom>
        </p:spPr>
      </p:pic>
      <p:sp>
        <p:nvSpPr>
          <p:cNvPr id="6" name="TextBox 5">
            <a:extLst>
              <a:ext uri="{FF2B5EF4-FFF2-40B4-BE49-F238E27FC236}">
                <a16:creationId xmlns:a16="http://schemas.microsoft.com/office/drawing/2014/main" id="{B4942899-E239-B42F-7752-12D2F25C8E3D}"/>
              </a:ext>
            </a:extLst>
          </p:cNvPr>
          <p:cNvSpPr txBox="1"/>
          <p:nvPr/>
        </p:nvSpPr>
        <p:spPr>
          <a:xfrm>
            <a:off x="6884893" y="546847"/>
            <a:ext cx="4114801" cy="1015663"/>
          </a:xfrm>
          <a:prstGeom prst="rect">
            <a:avLst/>
          </a:prstGeom>
          <a:noFill/>
        </p:spPr>
        <p:txBody>
          <a:bodyPr wrap="square" rtlCol="0">
            <a:spAutoFit/>
          </a:bodyPr>
          <a:lstStyle/>
          <a:p>
            <a:r>
              <a:rPr lang="en-US" sz="2000" b="1" i="0" dirty="0">
                <a:solidFill>
                  <a:srgbClr val="000000"/>
                </a:solidFill>
                <a:effectLst/>
              </a:rPr>
              <a:t>SPECIFIC APPLICATION-PERSONAL SHOPPING   ASSISTANT</a:t>
            </a:r>
          </a:p>
          <a:p>
            <a:r>
              <a:rPr lang="en-US" sz="2000" b="1" dirty="0">
                <a:solidFill>
                  <a:srgbClr val="000000"/>
                </a:solidFill>
              </a:rPr>
              <a:t>------------------------------------------------</a:t>
            </a:r>
            <a:endParaRPr lang="en-US" sz="2000" b="1" dirty="0"/>
          </a:p>
        </p:txBody>
      </p:sp>
      <p:sp>
        <p:nvSpPr>
          <p:cNvPr id="7" name="TextBox 6">
            <a:extLst>
              <a:ext uri="{FF2B5EF4-FFF2-40B4-BE49-F238E27FC236}">
                <a16:creationId xmlns:a16="http://schemas.microsoft.com/office/drawing/2014/main" id="{3CAD1F20-D217-EBBA-CE96-2E42B5FC2F4A}"/>
              </a:ext>
            </a:extLst>
          </p:cNvPr>
          <p:cNvSpPr txBox="1"/>
          <p:nvPr/>
        </p:nvSpPr>
        <p:spPr>
          <a:xfrm>
            <a:off x="7216590" y="1783977"/>
            <a:ext cx="3917576" cy="3693319"/>
          </a:xfrm>
          <a:prstGeom prst="rect">
            <a:avLst/>
          </a:prstGeom>
          <a:noFill/>
        </p:spPr>
        <p:txBody>
          <a:bodyPr wrap="square" rtlCol="0">
            <a:spAutoFit/>
          </a:bodyPr>
          <a:lstStyle/>
          <a:p>
            <a:pPr marL="285750" indent="-285750">
              <a:buFont typeface="Wingdings" panose="05000000000000000000" pitchFamily="2" charset="2"/>
              <a:buChar char="q"/>
            </a:pPr>
            <a:r>
              <a:rPr lang="en-US" sz="1600" b="1" i="0" dirty="0">
                <a:solidFill>
                  <a:srgbClr val="000000"/>
                </a:solidFill>
                <a:effectLst/>
                <a:latin typeface="roboto" panose="02000000000000000000" pitchFamily="2" charset="0"/>
              </a:rPr>
              <a:t>Understanding User Preferences</a:t>
            </a:r>
          </a:p>
          <a:p>
            <a:pPr marL="285750" indent="-285750">
              <a:buFont typeface="Wingdings" panose="05000000000000000000" pitchFamily="2" charset="2"/>
              <a:buChar char="§"/>
            </a:pPr>
            <a:r>
              <a:rPr lang="en-US" sz="1600" dirty="0">
                <a:solidFill>
                  <a:srgbClr val="000000"/>
                </a:solidFill>
              </a:rPr>
              <a:t>      </a:t>
            </a:r>
            <a:r>
              <a:rPr lang="en-US" sz="1600" b="0" i="0" dirty="0">
                <a:solidFill>
                  <a:srgbClr val="000000"/>
                </a:solidFill>
                <a:effectLst/>
              </a:rPr>
              <a:t>users preferences</a:t>
            </a:r>
            <a:endParaRPr lang="en-US" sz="1600" dirty="0">
              <a:solidFill>
                <a:srgbClr val="000000"/>
              </a:solidFill>
            </a:endParaRPr>
          </a:p>
          <a:p>
            <a:pPr marL="285750" indent="-285750">
              <a:buFont typeface="Wingdings" panose="05000000000000000000" pitchFamily="2" charset="2"/>
              <a:buChar char="§"/>
            </a:pPr>
            <a:r>
              <a:rPr lang="en-US" sz="1600" b="0" i="0" dirty="0">
                <a:solidFill>
                  <a:srgbClr val="000000"/>
                </a:solidFill>
                <a:effectLst/>
              </a:rPr>
              <a:t>      style</a:t>
            </a:r>
          </a:p>
          <a:p>
            <a:pPr marL="285750" indent="-285750">
              <a:buFont typeface="Wingdings" panose="05000000000000000000" pitchFamily="2" charset="2"/>
              <a:buChar char="§"/>
            </a:pPr>
            <a:r>
              <a:rPr lang="en-US" sz="1600" b="0" i="0" dirty="0">
                <a:solidFill>
                  <a:srgbClr val="000000"/>
                </a:solidFill>
                <a:effectLst/>
              </a:rPr>
              <a:t>      budget</a:t>
            </a:r>
          </a:p>
          <a:p>
            <a:endParaRPr lang="en-US" b="0" i="0" dirty="0">
              <a:solidFill>
                <a:srgbClr val="000000"/>
              </a:solidFill>
              <a:effectLst/>
              <a:latin typeface="roboto" panose="02000000000000000000" pitchFamily="2" charset="0"/>
            </a:endParaRPr>
          </a:p>
          <a:p>
            <a:pPr marL="285750" indent="-285750">
              <a:buFont typeface="Wingdings" panose="05000000000000000000" pitchFamily="2" charset="2"/>
              <a:buChar char="q"/>
            </a:pPr>
            <a:r>
              <a:rPr lang="en-US" sz="1600" b="1" i="0" dirty="0">
                <a:solidFill>
                  <a:srgbClr val="000000"/>
                </a:solidFill>
                <a:effectLst/>
                <a:latin typeface="roboto" panose="02000000000000000000" pitchFamily="2" charset="0"/>
              </a:rPr>
              <a:t>Product Recommendations</a:t>
            </a:r>
          </a:p>
          <a:p>
            <a:pPr marL="285750" indent="-285750">
              <a:buFont typeface="Wingdings" panose="05000000000000000000" pitchFamily="2" charset="2"/>
              <a:buChar char="§"/>
            </a:pPr>
            <a:r>
              <a:rPr lang="en-US" sz="1600" dirty="0">
                <a:solidFill>
                  <a:srgbClr val="000000"/>
                </a:solidFill>
              </a:rPr>
              <a:t>A</a:t>
            </a:r>
            <a:r>
              <a:rPr lang="en-US" sz="1600" b="0" i="0" dirty="0">
                <a:solidFill>
                  <a:srgbClr val="000000"/>
                </a:solidFill>
                <a:effectLst/>
              </a:rPr>
              <a:t>nalyze vast amounts of product data</a:t>
            </a:r>
          </a:p>
          <a:p>
            <a:pPr marL="285750" indent="-285750">
              <a:buFont typeface="Wingdings" panose="05000000000000000000" pitchFamily="2" charset="2"/>
              <a:buChar char="§"/>
            </a:pPr>
            <a:r>
              <a:rPr lang="en-US" sz="1600" dirty="0">
                <a:solidFill>
                  <a:srgbClr val="000000"/>
                </a:solidFill>
              </a:rPr>
              <a:t>D</a:t>
            </a:r>
            <a:r>
              <a:rPr lang="en-US" sz="1600" b="0" i="0" dirty="0">
                <a:solidFill>
                  <a:srgbClr val="000000"/>
                </a:solidFill>
                <a:effectLst/>
              </a:rPr>
              <a:t>escriptions, reviews</a:t>
            </a:r>
          </a:p>
          <a:p>
            <a:pPr marL="285750" indent="-285750">
              <a:buFont typeface="Wingdings" panose="05000000000000000000" pitchFamily="2" charset="2"/>
              <a:buChar char="§"/>
            </a:pPr>
            <a:r>
              <a:rPr lang="en-US" sz="1600" b="0" i="0" dirty="0">
                <a:solidFill>
                  <a:srgbClr val="000000"/>
                </a:solidFill>
                <a:effectLst/>
              </a:rPr>
              <a:t>Assisting with Purchase Decisions</a:t>
            </a:r>
          </a:p>
          <a:p>
            <a:pPr marL="285750" indent="-285750">
              <a:buFont typeface="Wingdings" panose="05000000000000000000" pitchFamily="2" charset="2"/>
              <a:buChar char="§"/>
            </a:pPr>
            <a:endParaRPr lang="en-US" dirty="0">
              <a:solidFill>
                <a:srgbClr val="000000"/>
              </a:solidFill>
              <a:latin typeface="roboto" panose="02000000000000000000" pitchFamily="2" charset="0"/>
            </a:endParaRPr>
          </a:p>
          <a:p>
            <a:pPr marL="285750" indent="-285750">
              <a:buFont typeface="Wingdings" panose="05000000000000000000" pitchFamily="2" charset="2"/>
              <a:buChar char="q"/>
            </a:pPr>
            <a:r>
              <a:rPr lang="en-US" sz="1600" b="0" i="0" dirty="0">
                <a:solidFill>
                  <a:srgbClr val="000000"/>
                </a:solidFill>
                <a:effectLst/>
                <a:latin typeface="roboto" panose="02000000000000000000" pitchFamily="2" charset="0"/>
              </a:rPr>
              <a:t> </a:t>
            </a:r>
            <a:r>
              <a:rPr lang="en-US" sz="1600" b="1" i="0" dirty="0">
                <a:solidFill>
                  <a:srgbClr val="000000"/>
                </a:solidFill>
                <a:effectLst/>
                <a:latin typeface="roboto" panose="02000000000000000000" pitchFamily="2" charset="0"/>
              </a:rPr>
              <a:t>Handling Inquiries and  complaints</a:t>
            </a:r>
          </a:p>
          <a:p>
            <a:pPr marL="285750" indent="-285750">
              <a:buFont typeface="Wingdings" panose="05000000000000000000" pitchFamily="2" charset="2"/>
              <a:buChar char="q"/>
            </a:pPr>
            <a:r>
              <a:rPr lang="en-US" sz="1600" b="1" i="0" dirty="0">
                <a:solidFill>
                  <a:srgbClr val="000000"/>
                </a:solidFill>
                <a:effectLst/>
                <a:latin typeface="roboto" panose="02000000000000000000" pitchFamily="2" charset="0"/>
              </a:rPr>
              <a:t>24/7 Availability and Personalization</a:t>
            </a:r>
          </a:p>
          <a:p>
            <a:pPr marL="285750" indent="-285750">
              <a:buFont typeface="Wingdings" panose="05000000000000000000" pitchFamily="2" charset="2"/>
              <a:buChar char="q"/>
            </a:pPr>
            <a:r>
              <a:rPr lang="en-US" sz="1600" b="1" i="0" dirty="0">
                <a:solidFill>
                  <a:srgbClr val="000000"/>
                </a:solidFill>
                <a:effectLst/>
                <a:latin typeface="roboto" panose="02000000000000000000" pitchFamily="2" charset="0"/>
              </a:rPr>
              <a:t> Ethical Use of Data</a:t>
            </a:r>
          </a:p>
          <a:p>
            <a:r>
              <a:rPr lang="en-US" dirty="0">
                <a:solidFill>
                  <a:srgbClr val="000000"/>
                </a:solidFill>
                <a:latin typeface="roboto" panose="02000000000000000000" pitchFamily="2" charset="0"/>
              </a:rPr>
              <a:t>      </a:t>
            </a:r>
            <a:endParaRPr lang="en-US" dirty="0"/>
          </a:p>
        </p:txBody>
      </p:sp>
    </p:spTree>
    <p:extLst>
      <p:ext uri="{BB962C8B-B14F-4D97-AF65-F5344CB8AC3E}">
        <p14:creationId xmlns:p14="http://schemas.microsoft.com/office/powerpoint/2010/main" val="37903345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23AF0A-F8F1-82FB-4DA9-6670AE33E6D0}"/>
              </a:ext>
            </a:extLst>
          </p:cNvPr>
          <p:cNvPicPr>
            <a:picLocks noChangeAspect="1"/>
          </p:cNvPicPr>
          <p:nvPr/>
        </p:nvPicPr>
        <p:blipFill>
          <a:blip r:embed="rId2"/>
          <a:stretch>
            <a:fillRect/>
          </a:stretch>
        </p:blipFill>
        <p:spPr>
          <a:xfrm>
            <a:off x="0" y="0"/>
            <a:ext cx="5871882" cy="6858000"/>
          </a:xfrm>
          <a:prstGeom prst="rect">
            <a:avLst/>
          </a:prstGeom>
        </p:spPr>
      </p:pic>
      <p:sp>
        <p:nvSpPr>
          <p:cNvPr id="4" name="TextBox 3">
            <a:extLst>
              <a:ext uri="{FF2B5EF4-FFF2-40B4-BE49-F238E27FC236}">
                <a16:creationId xmlns:a16="http://schemas.microsoft.com/office/drawing/2014/main" id="{5C45C37C-E8AA-6B45-AA7D-F2FD1E39588D}"/>
              </a:ext>
            </a:extLst>
          </p:cNvPr>
          <p:cNvSpPr txBox="1"/>
          <p:nvPr/>
        </p:nvSpPr>
        <p:spPr>
          <a:xfrm>
            <a:off x="6678706" y="439270"/>
            <a:ext cx="5227521" cy="677108"/>
          </a:xfrm>
          <a:prstGeom prst="rect">
            <a:avLst/>
          </a:prstGeom>
          <a:noFill/>
        </p:spPr>
        <p:txBody>
          <a:bodyPr wrap="none" rtlCol="0">
            <a:spAutoFit/>
          </a:bodyPr>
          <a:lstStyle/>
          <a:p>
            <a:r>
              <a:rPr lang="en-US" sz="2000" b="1" dirty="0"/>
              <a:t>SOME WEBSITES WHICH USES API HANDELLING</a:t>
            </a:r>
          </a:p>
          <a:p>
            <a:r>
              <a:rPr lang="en-US" b="1" dirty="0"/>
              <a:t>-----------------------------------------------------------------------</a:t>
            </a:r>
          </a:p>
        </p:txBody>
      </p:sp>
      <p:sp>
        <p:nvSpPr>
          <p:cNvPr id="5" name="TextBox 4">
            <a:extLst>
              <a:ext uri="{FF2B5EF4-FFF2-40B4-BE49-F238E27FC236}">
                <a16:creationId xmlns:a16="http://schemas.microsoft.com/office/drawing/2014/main" id="{F7951E96-A47F-DDFE-CFC5-E0B869B725E9}"/>
              </a:ext>
            </a:extLst>
          </p:cNvPr>
          <p:cNvSpPr txBox="1"/>
          <p:nvPr/>
        </p:nvSpPr>
        <p:spPr>
          <a:xfrm>
            <a:off x="6804212" y="1416424"/>
            <a:ext cx="5463932" cy="5232202"/>
          </a:xfrm>
          <a:prstGeom prst="rect">
            <a:avLst/>
          </a:prstGeom>
          <a:noFill/>
        </p:spPr>
        <p:txBody>
          <a:bodyPr wrap="none" rtlCol="0">
            <a:spAutoFit/>
          </a:bodyPr>
          <a:lstStyle/>
          <a:p>
            <a:pPr marL="285750" indent="-285750">
              <a:buFont typeface="Wingdings" panose="05000000000000000000" pitchFamily="2" charset="2"/>
              <a:buChar char="q"/>
            </a:pPr>
            <a:r>
              <a:rPr lang="en-US" b="1" dirty="0"/>
              <a:t>CHATFUEL</a:t>
            </a:r>
            <a:r>
              <a:rPr lang="en-US" dirty="0"/>
              <a:t> (</a:t>
            </a:r>
            <a:r>
              <a:rPr lang="en-US" dirty="0">
                <a:hlinkClick r:id="rId3"/>
              </a:rPr>
              <a:t>https://chatfuel.com/</a:t>
            </a:r>
            <a:r>
              <a:rPr lang="en-US" dirty="0"/>
              <a:t>)</a:t>
            </a:r>
          </a:p>
          <a:p>
            <a:r>
              <a:rPr lang="en-US" dirty="0"/>
              <a:t>      </a:t>
            </a:r>
            <a:r>
              <a:rPr lang="en-US" sz="1600" dirty="0"/>
              <a:t>Chat fuel is user-friendly platform that enables you </a:t>
            </a:r>
          </a:p>
          <a:p>
            <a:r>
              <a:rPr lang="en-US" sz="1600" dirty="0"/>
              <a:t>      to build chatbots for Facebook Messenger .It provides</a:t>
            </a:r>
          </a:p>
          <a:p>
            <a:r>
              <a:rPr lang="en-US" sz="1600" dirty="0"/>
              <a:t>      a drag-and-drop interface ,pre-bult templates , and </a:t>
            </a:r>
          </a:p>
          <a:p>
            <a:endParaRPr lang="en-US" sz="1600" dirty="0"/>
          </a:p>
          <a:p>
            <a:pPr marL="285750" indent="-285750">
              <a:buFont typeface="Wingdings" panose="05000000000000000000" pitchFamily="2" charset="2"/>
              <a:buChar char="q"/>
            </a:pPr>
            <a:r>
              <a:rPr lang="en-US" b="1" dirty="0"/>
              <a:t>DIALOGFLOW (</a:t>
            </a:r>
            <a:r>
              <a:rPr lang="en-US" dirty="0">
                <a:hlinkClick r:id="rId4"/>
              </a:rPr>
              <a:t>https://dialogflow.com/</a:t>
            </a:r>
            <a:r>
              <a:rPr lang="en-US" dirty="0"/>
              <a:t>)</a:t>
            </a:r>
          </a:p>
          <a:p>
            <a:r>
              <a:rPr lang="en-US" b="1" dirty="0"/>
              <a:t>      </a:t>
            </a:r>
            <a:r>
              <a:rPr lang="en-US" sz="1600" dirty="0"/>
              <a:t>Dialog Flow , now part of google cloud ,offers </a:t>
            </a:r>
          </a:p>
          <a:p>
            <a:r>
              <a:rPr lang="en-US" sz="1600" dirty="0"/>
              <a:t>      powerful NLP </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b="1" dirty="0"/>
              <a:t>MANYCHAT</a:t>
            </a:r>
            <a:r>
              <a:rPr lang="en-US" sz="1600" dirty="0"/>
              <a:t> (</a:t>
            </a:r>
            <a:r>
              <a:rPr lang="en-US" sz="1600" dirty="0">
                <a:hlinkClick r:id="rId5"/>
              </a:rPr>
              <a:t>https://manychat.com/</a:t>
            </a:r>
            <a:r>
              <a:rPr lang="en-US" sz="1600" dirty="0"/>
              <a:t>)</a:t>
            </a:r>
          </a:p>
          <a:p>
            <a:r>
              <a:rPr lang="en-US" sz="1600" dirty="0"/>
              <a:t>      Many Chat is a platform specially designed for creating </a:t>
            </a:r>
          </a:p>
          <a:p>
            <a:r>
              <a:rPr lang="en-US" sz="1600" dirty="0"/>
              <a:t>      chatbot like Facebook Messenger .it provides a virtual bot </a:t>
            </a:r>
          </a:p>
          <a:p>
            <a:r>
              <a:rPr lang="en-US" sz="1600" dirty="0"/>
              <a:t>      builder ,automation tool ,integration to create interactive </a:t>
            </a:r>
          </a:p>
          <a:p>
            <a:r>
              <a:rPr lang="en-US" sz="1600" dirty="0"/>
              <a:t>      and engaging experiences </a:t>
            </a:r>
          </a:p>
          <a:p>
            <a:pPr marL="285750" indent="-285750">
              <a:buFont typeface="Wingdings" panose="05000000000000000000" pitchFamily="2" charset="2"/>
              <a:buChar char="q"/>
            </a:pPr>
            <a:r>
              <a:rPr lang="en-US" b="1" dirty="0"/>
              <a:t>TARS</a:t>
            </a:r>
            <a:r>
              <a:rPr lang="en-US" sz="1600" dirty="0"/>
              <a:t>(</a:t>
            </a:r>
            <a:r>
              <a:rPr lang="en-US" sz="1600" dirty="0">
                <a:hlinkClick r:id="rId6"/>
              </a:rPr>
              <a:t>https://hellotars.com/</a:t>
            </a:r>
            <a:r>
              <a:rPr lang="en-US" sz="1600" dirty="0"/>
              <a:t>)</a:t>
            </a:r>
          </a:p>
          <a:p>
            <a:r>
              <a:rPr lang="en-US" sz="1600" dirty="0"/>
              <a:t>       Tars is a chatbot builder that allows you to create </a:t>
            </a:r>
          </a:p>
          <a:p>
            <a:r>
              <a:rPr lang="en-US" sz="1600" dirty="0"/>
              <a:t>        conversational  experiences for websites and landing pages</a:t>
            </a:r>
          </a:p>
          <a:p>
            <a:endParaRPr lang="en-US" sz="1600" dirty="0"/>
          </a:p>
          <a:p>
            <a:pPr marL="285750" indent="-285750">
              <a:buFont typeface="Wingdings" panose="05000000000000000000" pitchFamily="2" charset="2"/>
              <a:buChar char="q"/>
            </a:pPr>
            <a:r>
              <a:rPr lang="en-US" b="1" dirty="0"/>
              <a:t>Land Bot</a:t>
            </a:r>
            <a:r>
              <a:rPr lang="en-US" sz="1600" dirty="0"/>
              <a:t>(</a:t>
            </a:r>
            <a:r>
              <a:rPr lang="en-US" sz="1600" dirty="0">
                <a:hlinkClick r:id="rId7"/>
              </a:rPr>
              <a:t>https://landbot.io/</a:t>
            </a:r>
            <a:r>
              <a:rPr lang="en-US" sz="1600" dirty="0"/>
              <a:t>)</a:t>
            </a:r>
          </a:p>
          <a:p>
            <a:r>
              <a:rPr lang="en-US" sz="1600" dirty="0"/>
              <a:t>       </a:t>
            </a:r>
          </a:p>
        </p:txBody>
      </p:sp>
    </p:spTree>
    <p:extLst>
      <p:ext uri="{BB962C8B-B14F-4D97-AF65-F5344CB8AC3E}">
        <p14:creationId xmlns:p14="http://schemas.microsoft.com/office/powerpoint/2010/main" val="2108275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880999-C2E0-B48D-DAEF-61E7F7630C8F}"/>
              </a:ext>
            </a:extLst>
          </p:cNvPr>
          <p:cNvPicPr>
            <a:picLocks noChangeAspect="1"/>
          </p:cNvPicPr>
          <p:nvPr/>
        </p:nvPicPr>
        <p:blipFill>
          <a:blip r:embed="rId2"/>
          <a:stretch>
            <a:fillRect/>
          </a:stretch>
        </p:blipFill>
        <p:spPr>
          <a:xfrm>
            <a:off x="-19708" y="11049"/>
            <a:ext cx="12211708" cy="6846951"/>
          </a:xfrm>
          <a:prstGeom prst="rect">
            <a:avLst/>
          </a:prstGeom>
        </p:spPr>
      </p:pic>
      <p:pic>
        <p:nvPicPr>
          <p:cNvPr id="3" name="Picture 2">
            <a:extLst>
              <a:ext uri="{FF2B5EF4-FFF2-40B4-BE49-F238E27FC236}">
                <a16:creationId xmlns:a16="http://schemas.microsoft.com/office/drawing/2014/main" id="{418374F9-3BD6-0F05-801C-6ACAEF7EECF0}"/>
              </a:ext>
            </a:extLst>
          </p:cNvPr>
          <p:cNvPicPr>
            <a:picLocks noChangeAspect="1"/>
          </p:cNvPicPr>
          <p:nvPr/>
        </p:nvPicPr>
        <p:blipFill>
          <a:blip r:embed="rId3"/>
          <a:stretch>
            <a:fillRect/>
          </a:stretch>
        </p:blipFill>
        <p:spPr>
          <a:xfrm>
            <a:off x="9430871" y="136555"/>
            <a:ext cx="2608729" cy="2445280"/>
          </a:xfrm>
          <a:prstGeom prst="rect">
            <a:avLst/>
          </a:prstGeom>
        </p:spPr>
      </p:pic>
      <p:sp>
        <p:nvSpPr>
          <p:cNvPr id="4" name="TextBox 3">
            <a:extLst>
              <a:ext uri="{FF2B5EF4-FFF2-40B4-BE49-F238E27FC236}">
                <a16:creationId xmlns:a16="http://schemas.microsoft.com/office/drawing/2014/main" id="{2EA4A72A-BF17-E062-DE0D-E2B36CB43BC1}"/>
              </a:ext>
            </a:extLst>
          </p:cNvPr>
          <p:cNvSpPr txBox="1"/>
          <p:nvPr/>
        </p:nvSpPr>
        <p:spPr>
          <a:xfrm>
            <a:off x="815789" y="236828"/>
            <a:ext cx="3657600" cy="1200329"/>
          </a:xfrm>
          <a:prstGeom prst="rect">
            <a:avLst/>
          </a:prstGeom>
          <a:noFill/>
        </p:spPr>
        <p:txBody>
          <a:bodyPr wrap="square" rtlCol="0">
            <a:spAutoFit/>
          </a:bodyPr>
          <a:lstStyle/>
          <a:p>
            <a:r>
              <a:rPr lang="en-US" sz="2400" b="1" dirty="0"/>
              <a:t>OUR WORKPLAN AND </a:t>
            </a:r>
          </a:p>
          <a:p>
            <a:r>
              <a:rPr lang="en-US" sz="2400" b="1" dirty="0"/>
              <a:t>INITIAL FINDINGS</a:t>
            </a:r>
          </a:p>
          <a:p>
            <a:r>
              <a:rPr lang="en-US" sz="2400" b="1" dirty="0"/>
              <a:t>----------------------------------</a:t>
            </a:r>
          </a:p>
        </p:txBody>
      </p:sp>
      <p:sp>
        <p:nvSpPr>
          <p:cNvPr id="5" name="TextBox 4">
            <a:extLst>
              <a:ext uri="{FF2B5EF4-FFF2-40B4-BE49-F238E27FC236}">
                <a16:creationId xmlns:a16="http://schemas.microsoft.com/office/drawing/2014/main" id="{1AED2412-136A-C838-F4A0-15DD7A2D387F}"/>
              </a:ext>
            </a:extLst>
          </p:cNvPr>
          <p:cNvSpPr txBox="1"/>
          <p:nvPr/>
        </p:nvSpPr>
        <p:spPr>
          <a:xfrm>
            <a:off x="744071" y="1437157"/>
            <a:ext cx="4545107" cy="4770537"/>
          </a:xfrm>
          <a:prstGeom prst="rect">
            <a:avLst/>
          </a:prstGeom>
          <a:noFill/>
        </p:spPr>
        <p:txBody>
          <a:bodyPr wrap="square" rtlCol="0">
            <a:spAutoFit/>
          </a:bodyPr>
          <a:lstStyle/>
          <a:p>
            <a:pPr marL="285750" indent="-285750">
              <a:buFont typeface="Wingdings" panose="05000000000000000000" pitchFamily="2" charset="2"/>
              <a:buChar char="q"/>
            </a:pPr>
            <a:r>
              <a:rPr lang="en-US" sz="1600" dirty="0"/>
              <a:t>Our plan is to build an AI chatbot which will be train to our specific dataset with the help of</a:t>
            </a:r>
          </a:p>
          <a:p>
            <a:pPr marL="342900" indent="-342900">
              <a:buAutoNum type="arabicParenR"/>
            </a:pPr>
            <a:r>
              <a:rPr lang="en-US" sz="1600" dirty="0"/>
              <a:t>Pre – Training </a:t>
            </a:r>
          </a:p>
          <a:p>
            <a:pPr marL="342900" indent="-342900">
              <a:buAutoNum type="arabicParenR"/>
            </a:pPr>
            <a:r>
              <a:rPr lang="en-US" sz="1600" dirty="0"/>
              <a:t>Fine – Tuning</a:t>
            </a:r>
          </a:p>
          <a:p>
            <a:pPr algn="ctr"/>
            <a:endParaRPr lang="en-US" sz="1600" dirty="0"/>
          </a:p>
          <a:p>
            <a:pPr marL="342900" indent="-342900">
              <a:buFont typeface="Wingdings" panose="05000000000000000000" pitchFamily="2" charset="2"/>
              <a:buChar char="q"/>
            </a:pPr>
            <a:r>
              <a:rPr lang="en-US" sz="1600" dirty="0"/>
              <a:t>The integration  of CHATGPT API in our chatbot (OpenAI)</a:t>
            </a:r>
          </a:p>
          <a:p>
            <a:pPr marL="285750" indent="-285750">
              <a:buFont typeface="Wingdings" panose="05000000000000000000" pitchFamily="2" charset="2"/>
              <a:buChar char="q"/>
            </a:pPr>
            <a:r>
              <a:rPr lang="en-US" sz="1600" dirty="0"/>
              <a:t>Testing and iteration </a:t>
            </a:r>
          </a:p>
          <a:p>
            <a:pPr marL="285750" indent="-285750">
              <a:buFont typeface="Wingdings" panose="05000000000000000000" pitchFamily="2" charset="2"/>
              <a:buChar char="q"/>
            </a:pPr>
            <a:r>
              <a:rPr lang="en-US" sz="1600" dirty="0"/>
              <a:t>Monitoring and Maintenance</a:t>
            </a:r>
          </a:p>
          <a:p>
            <a:pPr marL="285750" indent="-285750">
              <a:buFont typeface="Wingdings" panose="05000000000000000000" pitchFamily="2" charset="2"/>
              <a:buChar char="q"/>
            </a:pPr>
            <a:r>
              <a:rPr lang="en-US" sz="1600" dirty="0">
                <a:sym typeface="Wingdings" panose="05000000000000000000" pitchFamily="2" charset="2"/>
              </a:rPr>
              <a:t>Prompt engineering response and training</a:t>
            </a:r>
          </a:p>
          <a:p>
            <a:r>
              <a:rPr lang="en-US" sz="1600" dirty="0">
                <a:sym typeface="Wingdings" panose="05000000000000000000" pitchFamily="2" charset="2"/>
              </a:rPr>
              <a:t>      with GPT-3.5 architecture</a:t>
            </a:r>
          </a:p>
          <a:p>
            <a:pPr marL="285750" indent="-285750">
              <a:buFont typeface="Wingdings" panose="05000000000000000000" pitchFamily="2" charset="2"/>
              <a:buChar char="q"/>
            </a:pPr>
            <a:r>
              <a:rPr lang="en-US" sz="1600" dirty="0">
                <a:sym typeface="Wingdings" panose="05000000000000000000" pitchFamily="2" charset="2"/>
              </a:rPr>
              <a:t>Deployment of model and chatbot which respect </a:t>
            </a:r>
          </a:p>
          <a:p>
            <a:r>
              <a:rPr lang="en-US" sz="1600" dirty="0">
                <a:sym typeface="Wingdings" panose="05000000000000000000" pitchFamily="2" charset="2"/>
              </a:rPr>
              <a:t>      user privacy and data security</a:t>
            </a:r>
          </a:p>
          <a:p>
            <a:pPr marL="285750" indent="-285750">
              <a:buFont typeface="Wingdings" panose="05000000000000000000" pitchFamily="2" charset="2"/>
              <a:buChar char="q"/>
            </a:pPr>
            <a:r>
              <a:rPr lang="en-US" sz="1600" dirty="0">
                <a:sym typeface="Wingdings" panose="05000000000000000000" pitchFamily="2" charset="2"/>
              </a:rPr>
              <a:t>Data processing and Data augmentation</a:t>
            </a:r>
          </a:p>
          <a:p>
            <a:pPr marL="285750" indent="-285750">
              <a:buFont typeface="Wingdings" panose="05000000000000000000" pitchFamily="2" charset="2"/>
              <a:buChar char="q"/>
            </a:pPr>
            <a:r>
              <a:rPr lang="en-US" sz="1600" dirty="0">
                <a:sym typeface="Wingdings" panose="05000000000000000000" pitchFamily="2" charset="2"/>
              </a:rPr>
              <a:t>Dataset size and quality</a:t>
            </a:r>
          </a:p>
          <a:p>
            <a:r>
              <a:rPr lang="en-US" sz="1600" dirty="0">
                <a:sym typeface="Wingdings" panose="05000000000000000000" pitchFamily="2" charset="2"/>
              </a:rPr>
              <a:t>Maritime logistic related application</a:t>
            </a:r>
          </a:p>
          <a:p>
            <a:pPr marL="342900" indent="-342900">
              <a:buAutoNum type="arabicParenR"/>
            </a:pPr>
            <a:r>
              <a:rPr lang="en-US" sz="1600" dirty="0">
                <a:sym typeface="Wingdings" panose="05000000000000000000" pitchFamily="2" charset="2"/>
              </a:rPr>
              <a:t>Customer Support</a:t>
            </a:r>
          </a:p>
          <a:p>
            <a:pPr marL="342900" indent="-342900">
              <a:buAutoNum type="arabicParenR"/>
            </a:pPr>
            <a:r>
              <a:rPr lang="en-US" sz="1600" dirty="0">
                <a:sym typeface="Wingdings" panose="05000000000000000000" pitchFamily="2" charset="2"/>
              </a:rPr>
              <a:t>Booking and Documentation</a:t>
            </a:r>
          </a:p>
          <a:p>
            <a:pPr marL="342900" indent="-342900">
              <a:buAutoNum type="arabicParenR"/>
            </a:pPr>
            <a:r>
              <a:rPr lang="en-US" sz="1600" dirty="0">
                <a:sym typeface="Wingdings" panose="05000000000000000000" pitchFamily="2" charset="2"/>
              </a:rPr>
              <a:t>Freight Rate Calculations</a:t>
            </a:r>
          </a:p>
        </p:txBody>
      </p:sp>
    </p:spTree>
    <p:extLst>
      <p:ext uri="{BB962C8B-B14F-4D97-AF65-F5344CB8AC3E}">
        <p14:creationId xmlns:p14="http://schemas.microsoft.com/office/powerpoint/2010/main" val="2258367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6E314E-0ECA-375A-31DB-FBA06A7FEA10}"/>
              </a:ext>
            </a:extLst>
          </p:cNvPr>
          <p:cNvPicPr>
            <a:picLocks noChangeAspect="1"/>
          </p:cNvPicPr>
          <p:nvPr/>
        </p:nvPicPr>
        <p:blipFill>
          <a:blip r:embed="rId2"/>
          <a:stretch>
            <a:fillRect/>
          </a:stretch>
        </p:blipFill>
        <p:spPr>
          <a:xfrm>
            <a:off x="71718" y="0"/>
            <a:ext cx="12192000" cy="6862635"/>
          </a:xfrm>
          <a:prstGeom prst="rect">
            <a:avLst/>
          </a:prstGeom>
        </p:spPr>
      </p:pic>
      <p:pic>
        <p:nvPicPr>
          <p:cNvPr id="5" name="Picture 4">
            <a:extLst>
              <a:ext uri="{FF2B5EF4-FFF2-40B4-BE49-F238E27FC236}">
                <a16:creationId xmlns:a16="http://schemas.microsoft.com/office/drawing/2014/main" id="{BA89B347-4A31-055F-CADC-F73694EA8394}"/>
              </a:ext>
            </a:extLst>
          </p:cNvPr>
          <p:cNvPicPr>
            <a:picLocks noChangeAspect="1"/>
          </p:cNvPicPr>
          <p:nvPr/>
        </p:nvPicPr>
        <p:blipFill>
          <a:blip r:embed="rId3"/>
          <a:stretch>
            <a:fillRect/>
          </a:stretch>
        </p:blipFill>
        <p:spPr>
          <a:xfrm>
            <a:off x="0" y="0"/>
            <a:ext cx="5818094" cy="6799673"/>
          </a:xfrm>
          <a:prstGeom prst="rect">
            <a:avLst/>
          </a:prstGeom>
        </p:spPr>
      </p:pic>
      <p:sp>
        <p:nvSpPr>
          <p:cNvPr id="6" name="TextBox 5">
            <a:extLst>
              <a:ext uri="{FF2B5EF4-FFF2-40B4-BE49-F238E27FC236}">
                <a16:creationId xmlns:a16="http://schemas.microsoft.com/office/drawing/2014/main" id="{318F6D54-FF6A-2838-50F4-326186818978}"/>
              </a:ext>
            </a:extLst>
          </p:cNvPr>
          <p:cNvSpPr txBox="1"/>
          <p:nvPr/>
        </p:nvSpPr>
        <p:spPr>
          <a:xfrm>
            <a:off x="7080319" y="421343"/>
            <a:ext cx="3381494" cy="892552"/>
          </a:xfrm>
          <a:prstGeom prst="rect">
            <a:avLst/>
          </a:prstGeom>
          <a:noFill/>
        </p:spPr>
        <p:txBody>
          <a:bodyPr wrap="square" rtlCol="0">
            <a:spAutoFit/>
          </a:bodyPr>
          <a:lstStyle/>
          <a:p>
            <a:r>
              <a:rPr lang="en-US" sz="2400" b="1" dirty="0">
                <a:solidFill>
                  <a:schemeClr val="accent4">
                    <a:lumMod val="20000"/>
                    <a:lumOff val="80000"/>
                  </a:schemeClr>
                </a:solidFill>
                <a:latin typeface="Californian FB" panose="0207040306080B030204" pitchFamily="18" charset="0"/>
              </a:rPr>
              <a:t>INTRODUCTION</a:t>
            </a:r>
          </a:p>
          <a:p>
            <a:r>
              <a:rPr lang="en-US" sz="2800" dirty="0">
                <a:solidFill>
                  <a:schemeClr val="bg1"/>
                </a:solidFill>
              </a:rPr>
              <a:t>----------------------</a:t>
            </a:r>
          </a:p>
        </p:txBody>
      </p:sp>
      <p:sp>
        <p:nvSpPr>
          <p:cNvPr id="7" name="TextBox 6">
            <a:extLst>
              <a:ext uri="{FF2B5EF4-FFF2-40B4-BE49-F238E27FC236}">
                <a16:creationId xmlns:a16="http://schemas.microsoft.com/office/drawing/2014/main" id="{E7CFA1FD-C08E-2B28-9FEA-8786AFD54368}"/>
              </a:ext>
            </a:extLst>
          </p:cNvPr>
          <p:cNvSpPr txBox="1"/>
          <p:nvPr/>
        </p:nvSpPr>
        <p:spPr>
          <a:xfrm>
            <a:off x="6626681" y="1313895"/>
            <a:ext cx="5746445" cy="4524315"/>
          </a:xfrm>
          <a:prstGeom prst="rect">
            <a:avLst/>
          </a:prstGeom>
          <a:noFill/>
        </p:spPr>
        <p:txBody>
          <a:bodyPr wrap="none" rtlCol="0">
            <a:spAutoFit/>
          </a:bodyPr>
          <a:lstStyle/>
          <a:p>
            <a:r>
              <a:rPr lang="en-US" dirty="0">
                <a:solidFill>
                  <a:schemeClr val="bg1"/>
                </a:solidFill>
              </a:rPr>
              <a:t>CHATGPT is revolutionizing the conversational AI </a:t>
            </a:r>
          </a:p>
          <a:p>
            <a:r>
              <a:rPr lang="en-US" dirty="0">
                <a:solidFill>
                  <a:schemeClr val="bg1"/>
                </a:solidFill>
              </a:rPr>
              <a:t>Landscape by leveraging powerful language models and </a:t>
            </a:r>
          </a:p>
          <a:p>
            <a:r>
              <a:rPr lang="en-US" dirty="0">
                <a:solidFill>
                  <a:schemeClr val="bg1"/>
                </a:solidFill>
              </a:rPr>
              <a:t>Machine learning techniques</a:t>
            </a:r>
          </a:p>
          <a:p>
            <a:endParaRPr lang="en-US" dirty="0">
              <a:solidFill>
                <a:schemeClr val="bg1"/>
              </a:solidFill>
            </a:endParaRPr>
          </a:p>
          <a:p>
            <a:r>
              <a:rPr lang="en-US" b="1" dirty="0">
                <a:solidFill>
                  <a:schemeClr val="accent4">
                    <a:lumMod val="20000"/>
                    <a:lumOff val="80000"/>
                  </a:schemeClr>
                </a:solidFill>
              </a:rPr>
              <a:t>IMPORTANCE OF CHAT-GPT</a:t>
            </a:r>
          </a:p>
          <a:p>
            <a:pPr marL="342900" indent="-342900">
              <a:buFont typeface="Wingdings" panose="05000000000000000000" pitchFamily="2" charset="2"/>
              <a:buChar char="q"/>
            </a:pPr>
            <a:r>
              <a:rPr lang="en-US" dirty="0">
                <a:solidFill>
                  <a:schemeClr val="bg1"/>
                </a:solidFill>
              </a:rPr>
              <a:t> Ability to generate human-like response </a:t>
            </a:r>
          </a:p>
          <a:p>
            <a:pPr marL="342900" indent="-342900">
              <a:buFont typeface="Wingdings" panose="05000000000000000000" pitchFamily="2" charset="2"/>
              <a:buChar char="q"/>
            </a:pPr>
            <a:r>
              <a:rPr lang="en-US" dirty="0">
                <a:solidFill>
                  <a:schemeClr val="bg1"/>
                </a:solidFill>
              </a:rPr>
              <a:t>ChatGPT opens up new possibilities for virtual assistant </a:t>
            </a:r>
          </a:p>
          <a:p>
            <a:r>
              <a:rPr lang="en-US" dirty="0">
                <a:solidFill>
                  <a:schemeClr val="bg1"/>
                </a:solidFill>
              </a:rPr>
              <a:t>       ,customer service bots, and more</a:t>
            </a:r>
          </a:p>
          <a:p>
            <a:pPr marL="285750" indent="-285750">
              <a:buFont typeface="Wingdings" panose="05000000000000000000" pitchFamily="2" charset="2"/>
              <a:buChar char="q"/>
            </a:pPr>
            <a:r>
              <a:rPr lang="en-US" dirty="0">
                <a:solidFill>
                  <a:schemeClr val="bg1"/>
                </a:solidFill>
              </a:rPr>
              <a:t>Understand customer inquires</a:t>
            </a:r>
          </a:p>
          <a:p>
            <a:pPr marL="285750" indent="-285750">
              <a:buFont typeface="Wingdings" panose="05000000000000000000" pitchFamily="2" charset="2"/>
              <a:buChar char="q"/>
            </a:pPr>
            <a:r>
              <a:rPr lang="en-US" dirty="0">
                <a:solidFill>
                  <a:schemeClr val="bg1"/>
                </a:solidFill>
              </a:rPr>
              <a:t>Business can leverage ChatGPT to create virtual agents </a:t>
            </a:r>
          </a:p>
          <a:p>
            <a:r>
              <a:rPr lang="en-US" dirty="0">
                <a:solidFill>
                  <a:schemeClr val="bg1"/>
                </a:solidFill>
              </a:rPr>
              <a:t>      capable of providing personalized support</a:t>
            </a:r>
          </a:p>
          <a:p>
            <a:pPr marL="285750" indent="-285750">
              <a:buFont typeface="Wingdings" panose="05000000000000000000" pitchFamily="2" charset="2"/>
              <a:buChar char="q"/>
            </a:pPr>
            <a:r>
              <a:rPr lang="en-US" dirty="0">
                <a:solidFill>
                  <a:schemeClr val="bg1"/>
                </a:solidFill>
              </a:rPr>
              <a:t>ChatGPT has acquired an astonishing ability to generate</a:t>
            </a:r>
          </a:p>
          <a:p>
            <a:r>
              <a:rPr lang="en-US" dirty="0">
                <a:solidFill>
                  <a:schemeClr val="bg1"/>
                </a:solidFill>
              </a:rPr>
              <a:t>     coherent and contextually relevant responses . Its </a:t>
            </a:r>
          </a:p>
          <a:p>
            <a:r>
              <a:rPr lang="en-US" dirty="0">
                <a:solidFill>
                  <a:schemeClr val="bg1"/>
                </a:solidFill>
              </a:rPr>
              <a:t>     learning capabilities enable it to understand and mimic </a:t>
            </a:r>
          </a:p>
          <a:p>
            <a:r>
              <a:rPr lang="en-US" dirty="0">
                <a:solidFill>
                  <a:schemeClr val="bg1"/>
                </a:solidFill>
              </a:rPr>
              <a:t>     human </a:t>
            </a:r>
            <a:r>
              <a:rPr lang="en-US" dirty="0" err="1">
                <a:solidFill>
                  <a:schemeClr val="bg1"/>
                </a:solidFill>
              </a:rPr>
              <a:t>cinverstation</a:t>
            </a:r>
            <a:r>
              <a:rPr lang="en-US" dirty="0">
                <a:solidFill>
                  <a:schemeClr val="bg1"/>
                </a:solidFill>
              </a:rPr>
              <a:t> patterns </a:t>
            </a:r>
          </a:p>
          <a:p>
            <a:endParaRPr lang="en-US" dirty="0"/>
          </a:p>
        </p:txBody>
      </p:sp>
    </p:spTree>
    <p:extLst>
      <p:ext uri="{BB962C8B-B14F-4D97-AF65-F5344CB8AC3E}">
        <p14:creationId xmlns:p14="http://schemas.microsoft.com/office/powerpoint/2010/main" val="210521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B8F5585-E23C-15E8-E908-ED87370EC050}"/>
              </a:ext>
            </a:extLst>
          </p:cNvPr>
          <p:cNvPicPr>
            <a:picLocks noChangeAspect="1"/>
          </p:cNvPicPr>
          <p:nvPr/>
        </p:nvPicPr>
        <p:blipFill>
          <a:blip r:embed="rId2"/>
          <a:stretch>
            <a:fillRect/>
          </a:stretch>
        </p:blipFill>
        <p:spPr>
          <a:xfrm>
            <a:off x="0" y="-26883"/>
            <a:ext cx="12192000" cy="6911767"/>
          </a:xfrm>
          <a:prstGeom prst="rect">
            <a:avLst/>
          </a:prstGeom>
        </p:spPr>
      </p:pic>
    </p:spTree>
    <p:extLst>
      <p:ext uri="{BB962C8B-B14F-4D97-AF65-F5344CB8AC3E}">
        <p14:creationId xmlns:p14="http://schemas.microsoft.com/office/powerpoint/2010/main" val="368919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90E5D6-F9C5-9277-5437-61E8D9BBEC9F}"/>
              </a:ext>
            </a:extLst>
          </p:cNvPr>
          <p:cNvPicPr>
            <a:picLocks noChangeAspect="1"/>
          </p:cNvPicPr>
          <p:nvPr/>
        </p:nvPicPr>
        <p:blipFill>
          <a:blip r:embed="rId2"/>
          <a:stretch>
            <a:fillRect/>
          </a:stretch>
        </p:blipFill>
        <p:spPr>
          <a:xfrm>
            <a:off x="0" y="0"/>
            <a:ext cx="5818094" cy="6858000"/>
          </a:xfrm>
          <a:prstGeom prst="rect">
            <a:avLst/>
          </a:prstGeom>
        </p:spPr>
      </p:pic>
      <p:pic>
        <p:nvPicPr>
          <p:cNvPr id="5" name="Picture 4">
            <a:extLst>
              <a:ext uri="{FF2B5EF4-FFF2-40B4-BE49-F238E27FC236}">
                <a16:creationId xmlns:a16="http://schemas.microsoft.com/office/drawing/2014/main" id="{04A31335-E07B-688F-8578-179457960359}"/>
              </a:ext>
            </a:extLst>
          </p:cNvPr>
          <p:cNvPicPr>
            <a:picLocks noChangeAspect="1"/>
          </p:cNvPicPr>
          <p:nvPr/>
        </p:nvPicPr>
        <p:blipFill>
          <a:blip r:embed="rId3"/>
          <a:stretch>
            <a:fillRect/>
          </a:stretch>
        </p:blipFill>
        <p:spPr>
          <a:xfrm>
            <a:off x="5818094" y="0"/>
            <a:ext cx="6373906" cy="6858000"/>
          </a:xfrm>
          <a:prstGeom prst="rect">
            <a:avLst/>
          </a:prstGeom>
        </p:spPr>
      </p:pic>
      <p:sp>
        <p:nvSpPr>
          <p:cNvPr id="7" name="TextBox 6">
            <a:extLst>
              <a:ext uri="{FF2B5EF4-FFF2-40B4-BE49-F238E27FC236}">
                <a16:creationId xmlns:a16="http://schemas.microsoft.com/office/drawing/2014/main" id="{93903368-A0F2-CDD2-3155-558F8989989F}"/>
              </a:ext>
            </a:extLst>
          </p:cNvPr>
          <p:cNvSpPr txBox="1"/>
          <p:nvPr/>
        </p:nvSpPr>
        <p:spPr>
          <a:xfrm>
            <a:off x="6633881" y="632029"/>
            <a:ext cx="4150659" cy="830997"/>
          </a:xfrm>
          <a:prstGeom prst="rect">
            <a:avLst/>
          </a:prstGeom>
          <a:noFill/>
        </p:spPr>
        <p:txBody>
          <a:bodyPr wrap="square" rtlCol="0">
            <a:spAutoFit/>
          </a:bodyPr>
          <a:lstStyle/>
          <a:p>
            <a:r>
              <a:rPr lang="en-US" sz="2400" b="1" i="0" dirty="0">
                <a:solidFill>
                  <a:schemeClr val="bg1"/>
                </a:solidFill>
                <a:effectLst/>
              </a:rPr>
              <a:t>Understanding ChatGPT</a:t>
            </a:r>
          </a:p>
          <a:p>
            <a:r>
              <a:rPr lang="en-US" sz="2400" b="1" dirty="0">
                <a:solidFill>
                  <a:schemeClr val="bg1"/>
                </a:solidFill>
              </a:rPr>
              <a:t>-----------------------------------------</a:t>
            </a:r>
          </a:p>
        </p:txBody>
      </p:sp>
      <p:sp>
        <p:nvSpPr>
          <p:cNvPr id="8" name="TextBox 7">
            <a:extLst>
              <a:ext uri="{FF2B5EF4-FFF2-40B4-BE49-F238E27FC236}">
                <a16:creationId xmlns:a16="http://schemas.microsoft.com/office/drawing/2014/main" id="{96059F46-9137-EB62-3675-872923556562}"/>
              </a:ext>
            </a:extLst>
          </p:cNvPr>
          <p:cNvSpPr txBox="1"/>
          <p:nvPr/>
        </p:nvSpPr>
        <p:spPr>
          <a:xfrm>
            <a:off x="6633881" y="1344358"/>
            <a:ext cx="4616825" cy="4555093"/>
          </a:xfrm>
          <a:prstGeom prst="rect">
            <a:avLst/>
          </a:prstGeom>
          <a:noFill/>
        </p:spPr>
        <p:txBody>
          <a:bodyPr wrap="square" rtlCol="0">
            <a:spAutoFit/>
          </a:bodyPr>
          <a:lstStyle/>
          <a:p>
            <a:r>
              <a:rPr lang="en-US" b="0" i="0" dirty="0">
                <a:solidFill>
                  <a:schemeClr val="bg1"/>
                </a:solidFill>
                <a:effectLst/>
                <a:latin typeface="roboto" panose="02000000000000000000" pitchFamily="2" charset="0"/>
              </a:rPr>
              <a:t>ChatGPT: An Overview</a:t>
            </a:r>
          </a:p>
          <a:p>
            <a:pPr marL="285750" indent="-285750">
              <a:buFont typeface="Wingdings" panose="05000000000000000000" pitchFamily="2" charset="2"/>
              <a:buChar char="q"/>
            </a:pPr>
            <a:r>
              <a:rPr lang="en-US" sz="1600" b="0" i="0" dirty="0">
                <a:solidFill>
                  <a:schemeClr val="bg1"/>
                </a:solidFill>
                <a:effectLst/>
                <a:latin typeface="roboto" panose="02000000000000000000" pitchFamily="2" charset="0"/>
              </a:rPr>
              <a:t>ChatGPT is a state-of-the-art language model developed by Open Al. It is trained using a large corpus of text data to generate coherent and contextually relevant responses</a:t>
            </a:r>
          </a:p>
          <a:p>
            <a:pPr marL="285750" indent="-285750">
              <a:buFont typeface="Wingdings" panose="05000000000000000000" pitchFamily="2" charset="2"/>
              <a:buChar char="q"/>
            </a:pPr>
            <a:r>
              <a:rPr lang="en-US" sz="1600" b="0" i="0" dirty="0">
                <a:solidFill>
                  <a:schemeClr val="bg1"/>
                </a:solidFill>
                <a:effectLst/>
                <a:latin typeface="roboto" panose="02000000000000000000" pitchFamily="2" charset="0"/>
              </a:rPr>
              <a:t>ChatGPT has the remarkable ability to generate dynamic and adaptive replies that mimic human conversation. It can understand and respond to a wide range of prompts, including questions, statements, and even complex queries.</a:t>
            </a:r>
            <a:endParaRPr lang="en-US" sz="1600" dirty="0">
              <a:solidFill>
                <a:schemeClr val="bg1"/>
              </a:solidFill>
              <a:latin typeface="roboto" panose="02000000000000000000" pitchFamily="2" charset="0"/>
            </a:endParaRPr>
          </a:p>
          <a:p>
            <a:pPr marL="285750" indent="-285750">
              <a:buFont typeface="Wingdings" panose="05000000000000000000" pitchFamily="2" charset="2"/>
              <a:buChar char="q"/>
            </a:pPr>
            <a:r>
              <a:rPr lang="en-US" sz="1600" b="0" i="0" dirty="0">
                <a:solidFill>
                  <a:schemeClr val="bg1"/>
                </a:solidFill>
                <a:effectLst/>
                <a:latin typeface="roboto" panose="02000000000000000000" pitchFamily="2" charset="0"/>
              </a:rPr>
              <a:t>During pre-training, the model is exposed to an extensive dataset containing parts of the Internet, allowing it to learn grammar, factual information, world knowledge, and the nuances of language usage. This phase equips ChatGPT with a strong foundation for language understanding.</a:t>
            </a:r>
            <a:endParaRPr lang="en-US" sz="1600" dirty="0">
              <a:solidFill>
                <a:schemeClr val="bg1"/>
              </a:solidFill>
            </a:endParaRPr>
          </a:p>
        </p:txBody>
      </p:sp>
    </p:spTree>
    <p:extLst>
      <p:ext uri="{BB962C8B-B14F-4D97-AF65-F5344CB8AC3E}">
        <p14:creationId xmlns:p14="http://schemas.microsoft.com/office/powerpoint/2010/main" val="2016144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C3C1D2-88E2-F678-133C-48771BC1A220}"/>
              </a:ext>
            </a:extLst>
          </p:cNvPr>
          <p:cNvPicPr>
            <a:picLocks noChangeAspect="1"/>
          </p:cNvPicPr>
          <p:nvPr/>
        </p:nvPicPr>
        <p:blipFill>
          <a:blip r:embed="rId2"/>
          <a:stretch>
            <a:fillRect/>
          </a:stretch>
        </p:blipFill>
        <p:spPr>
          <a:xfrm>
            <a:off x="0" y="1"/>
            <a:ext cx="6391835" cy="3429000"/>
          </a:xfrm>
          <a:prstGeom prst="rect">
            <a:avLst/>
          </a:prstGeom>
        </p:spPr>
      </p:pic>
      <p:pic>
        <p:nvPicPr>
          <p:cNvPr id="7" name="Picture 6">
            <a:extLst>
              <a:ext uri="{FF2B5EF4-FFF2-40B4-BE49-F238E27FC236}">
                <a16:creationId xmlns:a16="http://schemas.microsoft.com/office/drawing/2014/main" id="{E1E8BAFF-19CD-DEAA-3AC0-9A6FBCCADAB2}"/>
              </a:ext>
            </a:extLst>
          </p:cNvPr>
          <p:cNvPicPr>
            <a:picLocks noChangeAspect="1"/>
          </p:cNvPicPr>
          <p:nvPr/>
        </p:nvPicPr>
        <p:blipFill>
          <a:blip r:embed="rId3"/>
          <a:stretch>
            <a:fillRect/>
          </a:stretch>
        </p:blipFill>
        <p:spPr>
          <a:xfrm>
            <a:off x="0" y="3429000"/>
            <a:ext cx="6391835" cy="3428999"/>
          </a:xfrm>
          <a:prstGeom prst="rect">
            <a:avLst/>
          </a:prstGeom>
        </p:spPr>
      </p:pic>
      <p:sp>
        <p:nvSpPr>
          <p:cNvPr id="8" name="TextBox 7">
            <a:extLst>
              <a:ext uri="{FF2B5EF4-FFF2-40B4-BE49-F238E27FC236}">
                <a16:creationId xmlns:a16="http://schemas.microsoft.com/office/drawing/2014/main" id="{C8B3D2D8-B9A9-EF51-1733-10555A084EF6}"/>
              </a:ext>
            </a:extLst>
          </p:cNvPr>
          <p:cNvSpPr txBox="1"/>
          <p:nvPr/>
        </p:nvSpPr>
        <p:spPr>
          <a:xfrm>
            <a:off x="6875929" y="860612"/>
            <a:ext cx="4536142" cy="984885"/>
          </a:xfrm>
          <a:prstGeom prst="rect">
            <a:avLst/>
          </a:prstGeom>
          <a:noFill/>
        </p:spPr>
        <p:txBody>
          <a:bodyPr wrap="square" rtlCol="0">
            <a:spAutoFit/>
          </a:bodyPr>
          <a:lstStyle/>
          <a:p>
            <a:r>
              <a:rPr lang="en-US" sz="2000" b="1" dirty="0"/>
              <a:t>SOFTWARE TOOLS AND REQUIREMENT TO BUILD CHAGPT LIKE CHATBOT</a:t>
            </a:r>
          </a:p>
          <a:p>
            <a:r>
              <a:rPr lang="en-US" b="1" dirty="0"/>
              <a:t>-------------------------------------------------------------</a:t>
            </a:r>
          </a:p>
        </p:txBody>
      </p:sp>
      <p:sp>
        <p:nvSpPr>
          <p:cNvPr id="9" name="TextBox 8">
            <a:extLst>
              <a:ext uri="{FF2B5EF4-FFF2-40B4-BE49-F238E27FC236}">
                <a16:creationId xmlns:a16="http://schemas.microsoft.com/office/drawing/2014/main" id="{186760EF-24A4-A534-73F1-55EF1FA9896A}"/>
              </a:ext>
            </a:extLst>
          </p:cNvPr>
          <p:cNvSpPr txBox="1"/>
          <p:nvPr/>
        </p:nvSpPr>
        <p:spPr>
          <a:xfrm>
            <a:off x="6947647" y="1981200"/>
            <a:ext cx="4303059" cy="4308872"/>
          </a:xfrm>
          <a:prstGeom prst="rect">
            <a:avLst/>
          </a:prstGeom>
          <a:noFill/>
        </p:spPr>
        <p:txBody>
          <a:bodyPr wrap="square" rtlCol="0">
            <a:spAutoFit/>
          </a:bodyPr>
          <a:lstStyle/>
          <a:p>
            <a:pPr marL="285750" indent="-285750">
              <a:buFont typeface="Wingdings" panose="05000000000000000000" pitchFamily="2" charset="2"/>
              <a:buChar char="q"/>
            </a:pPr>
            <a:r>
              <a:rPr lang="en-US" sz="1600" b="1" dirty="0"/>
              <a:t>PROGRAMMING LANGUAGES</a:t>
            </a:r>
          </a:p>
          <a:p>
            <a:pPr marL="285750" indent="-285750">
              <a:buFont typeface="Wingdings" panose="05000000000000000000" pitchFamily="2" charset="2"/>
              <a:buChar char="§"/>
            </a:pPr>
            <a:r>
              <a:rPr lang="en-US" dirty="0"/>
              <a:t>         </a:t>
            </a:r>
            <a:r>
              <a:rPr lang="en-US" sz="1600" dirty="0"/>
              <a:t>JAVA</a:t>
            </a:r>
          </a:p>
          <a:p>
            <a:pPr marL="285750" indent="-285750">
              <a:buFont typeface="Wingdings" panose="05000000000000000000" pitchFamily="2" charset="2"/>
              <a:buChar char="§"/>
            </a:pPr>
            <a:r>
              <a:rPr lang="en-US" sz="1600" dirty="0"/>
              <a:t>          PYTHON</a:t>
            </a:r>
          </a:p>
          <a:p>
            <a:pPr marL="285750" indent="-285750">
              <a:buFont typeface="Wingdings" panose="05000000000000000000" pitchFamily="2" charset="2"/>
              <a:buChar char="§"/>
            </a:pPr>
            <a:r>
              <a:rPr lang="en-US" sz="1600" dirty="0"/>
              <a:t>          JSP(JAVA SERVLET PROGRAMMING)</a:t>
            </a:r>
          </a:p>
          <a:p>
            <a:pPr marL="285750" indent="-285750">
              <a:buFont typeface="Wingdings" panose="05000000000000000000" pitchFamily="2" charset="2"/>
              <a:buChar char="§"/>
            </a:pPr>
            <a:r>
              <a:rPr lang="en-US" sz="1600" dirty="0"/>
              <a:t>          HTML,CSS JAVASCRIPT</a:t>
            </a:r>
          </a:p>
          <a:p>
            <a:pPr marL="285750" indent="-285750">
              <a:buFont typeface="Wingdings" panose="05000000000000000000" pitchFamily="2" charset="2"/>
              <a:buChar char="q"/>
            </a:pPr>
            <a:r>
              <a:rPr lang="en-US" sz="1600" b="1" dirty="0"/>
              <a:t>DEVELOPMENT FRAMEWORK</a:t>
            </a:r>
          </a:p>
          <a:p>
            <a:pPr marL="285750" indent="-285750">
              <a:buFont typeface="Wingdings" panose="05000000000000000000" pitchFamily="2" charset="2"/>
              <a:buChar char="§"/>
            </a:pPr>
            <a:r>
              <a:rPr lang="en-US" sz="1600" dirty="0"/>
              <a:t>                OpenAI API</a:t>
            </a:r>
          </a:p>
          <a:p>
            <a:pPr marL="285750" indent="-285750">
              <a:buFont typeface="Wingdings" panose="05000000000000000000" pitchFamily="2" charset="2"/>
              <a:buChar char="§"/>
            </a:pPr>
            <a:r>
              <a:rPr lang="en-US" sz="1600" dirty="0"/>
              <a:t>                PYTORCH</a:t>
            </a:r>
          </a:p>
          <a:p>
            <a:pPr marL="285750" indent="-285750">
              <a:buFont typeface="Wingdings" panose="05000000000000000000" pitchFamily="2" charset="2"/>
              <a:buChar char="§"/>
            </a:pPr>
            <a:r>
              <a:rPr lang="en-US" sz="1600" dirty="0"/>
              <a:t>                TENSORFLOW</a:t>
            </a:r>
          </a:p>
          <a:p>
            <a:pPr marL="285750" indent="-285750">
              <a:buFont typeface="Wingdings" panose="05000000000000000000" pitchFamily="2" charset="2"/>
              <a:buChar char="q"/>
            </a:pPr>
            <a:r>
              <a:rPr lang="en-US" sz="1600" b="1" dirty="0"/>
              <a:t>NATURAL LANGUAGE PROCESSING(NLP) LIBRARIES</a:t>
            </a:r>
          </a:p>
          <a:p>
            <a:r>
              <a:rPr lang="en-US" sz="1600" dirty="0"/>
              <a:t>           Libraries such as NTLK (Natural Language Toolkit) spacy , or Hugging Face’s Transformers provide functions for tokenization, part of speech tagging ,entity recognition , and other NLP task</a:t>
            </a:r>
          </a:p>
          <a:p>
            <a:pPr marL="285750" indent="-285750">
              <a:buFont typeface="Wingdings" panose="05000000000000000000" pitchFamily="2" charset="2"/>
              <a:buChar char="q"/>
            </a:pPr>
            <a:r>
              <a:rPr lang="en-US" sz="1600" b="1" dirty="0"/>
              <a:t>(IDE)s</a:t>
            </a:r>
          </a:p>
          <a:p>
            <a:pPr marL="285750" indent="-285750">
              <a:buFont typeface="Wingdings" panose="05000000000000000000" pitchFamily="2" charset="2"/>
              <a:buChar char="q"/>
            </a:pPr>
            <a:r>
              <a:rPr lang="en-US" sz="1600" b="1" dirty="0"/>
              <a:t>WEB DEVELOPMENT TOOLS</a:t>
            </a:r>
          </a:p>
        </p:txBody>
      </p:sp>
    </p:spTree>
    <p:extLst>
      <p:ext uri="{BB962C8B-B14F-4D97-AF65-F5344CB8AC3E}">
        <p14:creationId xmlns:p14="http://schemas.microsoft.com/office/powerpoint/2010/main" val="1349291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6A53DB-2EBC-ADC3-4041-32AC5DBD71FB}"/>
              </a:ext>
            </a:extLst>
          </p:cNvPr>
          <p:cNvPicPr>
            <a:picLocks noChangeAspect="1"/>
          </p:cNvPicPr>
          <p:nvPr/>
        </p:nvPicPr>
        <p:blipFill>
          <a:blip r:embed="rId2"/>
          <a:stretch>
            <a:fillRect/>
          </a:stretch>
        </p:blipFill>
        <p:spPr>
          <a:xfrm>
            <a:off x="0" y="0"/>
            <a:ext cx="6203576" cy="6858000"/>
          </a:xfrm>
          <a:prstGeom prst="rect">
            <a:avLst/>
          </a:prstGeom>
        </p:spPr>
      </p:pic>
      <p:sp>
        <p:nvSpPr>
          <p:cNvPr id="7" name="TextBox 6">
            <a:extLst>
              <a:ext uri="{FF2B5EF4-FFF2-40B4-BE49-F238E27FC236}">
                <a16:creationId xmlns:a16="http://schemas.microsoft.com/office/drawing/2014/main" id="{16B2FE7F-02BD-E542-7B94-3E9994DFF25E}"/>
              </a:ext>
            </a:extLst>
          </p:cNvPr>
          <p:cNvSpPr txBox="1"/>
          <p:nvPr/>
        </p:nvSpPr>
        <p:spPr>
          <a:xfrm>
            <a:off x="6633882" y="1281952"/>
            <a:ext cx="5091953" cy="4801314"/>
          </a:xfrm>
          <a:prstGeom prst="rect">
            <a:avLst/>
          </a:prstGeom>
          <a:noFill/>
        </p:spPr>
        <p:txBody>
          <a:bodyPr wrap="square" rtlCol="0">
            <a:spAutoFit/>
          </a:bodyPr>
          <a:lstStyle/>
          <a:p>
            <a:r>
              <a:rPr lang="en-US" sz="2000" b="1" dirty="0"/>
              <a:t>6) </a:t>
            </a:r>
            <a:r>
              <a:rPr lang="en-US" sz="2000" b="1" u="sng" dirty="0"/>
              <a:t>Deployment platforms</a:t>
            </a:r>
          </a:p>
          <a:p>
            <a:endParaRPr lang="en-US" sz="2000" b="1" u="sng" dirty="0"/>
          </a:p>
          <a:p>
            <a:pPr marL="285750" indent="-285750">
              <a:buFont typeface="Wingdings" panose="05000000000000000000" pitchFamily="2" charset="2"/>
              <a:buChar char="q"/>
            </a:pPr>
            <a:r>
              <a:rPr lang="en-US" dirty="0"/>
              <a:t>  </a:t>
            </a:r>
            <a:r>
              <a:rPr lang="en-US" sz="1600" dirty="0"/>
              <a:t>Once chatbot is developed , you need a platform to host and deploy it.</a:t>
            </a:r>
          </a:p>
          <a:p>
            <a:pPr marL="285750" indent="-285750">
              <a:buFont typeface="Wingdings" panose="05000000000000000000" pitchFamily="2" charset="2"/>
              <a:buChar char="q"/>
            </a:pPr>
            <a:r>
              <a:rPr lang="en-US" sz="1600" dirty="0"/>
              <a:t>     Cloud platforms like Amazon Web Services (AWS),</a:t>
            </a:r>
          </a:p>
          <a:p>
            <a:r>
              <a:rPr lang="en-US" sz="1600" dirty="0"/>
              <a:t>       Microsoft Azure , or Google cloud platform (GCP) offer </a:t>
            </a:r>
          </a:p>
          <a:p>
            <a:r>
              <a:rPr lang="en-US" sz="1600" dirty="0"/>
              <a:t>       services for hosting and deploying chatbot applications</a:t>
            </a:r>
          </a:p>
          <a:p>
            <a:r>
              <a:rPr lang="en-US" sz="1600" dirty="0"/>
              <a:t> </a:t>
            </a:r>
          </a:p>
          <a:p>
            <a:endParaRPr lang="en-US" sz="1600" dirty="0"/>
          </a:p>
          <a:p>
            <a:r>
              <a:rPr lang="en-US" sz="2000" b="1" dirty="0"/>
              <a:t>7) </a:t>
            </a:r>
            <a:r>
              <a:rPr lang="en-US" sz="2000" b="1" u="sng" dirty="0"/>
              <a:t>Version Control System</a:t>
            </a:r>
          </a:p>
          <a:p>
            <a:endParaRPr lang="en-US" sz="2000" b="1" u="sng" dirty="0"/>
          </a:p>
          <a:p>
            <a:pPr marL="285750" indent="-285750">
              <a:buFont typeface="Wingdings" panose="05000000000000000000" pitchFamily="2" charset="2"/>
              <a:buChar char="q"/>
            </a:pPr>
            <a:r>
              <a:rPr lang="en-US" sz="1600" dirty="0"/>
              <a:t>   Version control system like git enable you to track</a:t>
            </a:r>
          </a:p>
          <a:p>
            <a:r>
              <a:rPr lang="en-US" sz="1600" dirty="0"/>
              <a:t>         changes ,collaborate with team members, and </a:t>
            </a:r>
          </a:p>
          <a:p>
            <a:r>
              <a:rPr lang="en-US" sz="1600" dirty="0"/>
              <a:t>         manager different versions of your Chabot codebase. </a:t>
            </a:r>
          </a:p>
          <a:p>
            <a:r>
              <a:rPr lang="en-US" sz="1600" dirty="0"/>
              <a:t>         Platform like GitHub or GitLab provide hosting for Git </a:t>
            </a:r>
          </a:p>
          <a:p>
            <a:r>
              <a:rPr lang="en-US" sz="1600" dirty="0"/>
              <a:t>         repositories. </a:t>
            </a:r>
          </a:p>
          <a:p>
            <a:r>
              <a:rPr lang="en-US" sz="1600" dirty="0"/>
              <a:t>          </a:t>
            </a:r>
          </a:p>
          <a:p>
            <a:r>
              <a:rPr lang="en-US" sz="1600" dirty="0"/>
              <a:t>     </a:t>
            </a:r>
          </a:p>
        </p:txBody>
      </p:sp>
    </p:spTree>
    <p:extLst>
      <p:ext uri="{BB962C8B-B14F-4D97-AF65-F5344CB8AC3E}">
        <p14:creationId xmlns:p14="http://schemas.microsoft.com/office/powerpoint/2010/main" val="3600414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731604-4D22-9E7A-B2BD-C39E9DC79831}"/>
              </a:ext>
            </a:extLst>
          </p:cNvPr>
          <p:cNvPicPr>
            <a:picLocks noChangeAspect="1"/>
          </p:cNvPicPr>
          <p:nvPr/>
        </p:nvPicPr>
        <p:blipFill>
          <a:blip r:embed="rId2"/>
          <a:stretch>
            <a:fillRect/>
          </a:stretch>
        </p:blipFill>
        <p:spPr>
          <a:xfrm>
            <a:off x="-23948" y="0"/>
            <a:ext cx="12215948" cy="6858000"/>
          </a:xfrm>
          <a:prstGeom prst="rect">
            <a:avLst/>
          </a:prstGeom>
        </p:spPr>
      </p:pic>
    </p:spTree>
    <p:extLst>
      <p:ext uri="{BB962C8B-B14F-4D97-AF65-F5344CB8AC3E}">
        <p14:creationId xmlns:p14="http://schemas.microsoft.com/office/powerpoint/2010/main" val="1252922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EA74BF-4B92-8629-1824-A414E0F5AB5A}"/>
              </a:ext>
            </a:extLst>
          </p:cNvPr>
          <p:cNvPicPr>
            <a:picLocks noChangeAspect="1"/>
          </p:cNvPicPr>
          <p:nvPr/>
        </p:nvPicPr>
        <p:blipFill>
          <a:blip r:embed="rId2"/>
          <a:stretch>
            <a:fillRect/>
          </a:stretch>
        </p:blipFill>
        <p:spPr>
          <a:xfrm>
            <a:off x="0" y="101955"/>
            <a:ext cx="6373906" cy="6756045"/>
          </a:xfrm>
          <a:prstGeom prst="rect">
            <a:avLst/>
          </a:prstGeom>
        </p:spPr>
      </p:pic>
      <p:sp>
        <p:nvSpPr>
          <p:cNvPr id="4" name="TextBox 3">
            <a:extLst>
              <a:ext uri="{FF2B5EF4-FFF2-40B4-BE49-F238E27FC236}">
                <a16:creationId xmlns:a16="http://schemas.microsoft.com/office/drawing/2014/main" id="{561C1017-196C-D70B-71E4-00611796FD58}"/>
              </a:ext>
            </a:extLst>
          </p:cNvPr>
          <p:cNvSpPr txBox="1"/>
          <p:nvPr/>
        </p:nvSpPr>
        <p:spPr>
          <a:xfrm>
            <a:off x="7019364" y="681318"/>
            <a:ext cx="4993341" cy="1200329"/>
          </a:xfrm>
          <a:prstGeom prst="rect">
            <a:avLst/>
          </a:prstGeom>
          <a:noFill/>
        </p:spPr>
        <p:txBody>
          <a:bodyPr wrap="square" rtlCol="0">
            <a:spAutoFit/>
          </a:bodyPr>
          <a:lstStyle/>
          <a:p>
            <a:r>
              <a:rPr lang="en-US" sz="2400" b="1" i="0" dirty="0">
                <a:solidFill>
                  <a:srgbClr val="000000"/>
                </a:solidFill>
                <a:effectLst/>
              </a:rPr>
              <a:t>Public Input and Ethical Considerations</a:t>
            </a:r>
          </a:p>
          <a:p>
            <a:r>
              <a:rPr lang="en-US" sz="2400" b="1" dirty="0">
                <a:solidFill>
                  <a:srgbClr val="000000"/>
                </a:solidFill>
              </a:rPr>
              <a:t>---------------------------------------------------</a:t>
            </a:r>
            <a:endParaRPr lang="en-US" sz="2400" b="1" dirty="0"/>
          </a:p>
        </p:txBody>
      </p:sp>
      <p:sp>
        <p:nvSpPr>
          <p:cNvPr id="7" name="TextBox 6">
            <a:extLst>
              <a:ext uri="{FF2B5EF4-FFF2-40B4-BE49-F238E27FC236}">
                <a16:creationId xmlns:a16="http://schemas.microsoft.com/office/drawing/2014/main" id="{192702AC-D920-CAB5-2A49-21F2FC5876B4}"/>
              </a:ext>
            </a:extLst>
          </p:cNvPr>
          <p:cNvSpPr txBox="1"/>
          <p:nvPr/>
        </p:nvSpPr>
        <p:spPr>
          <a:xfrm>
            <a:off x="7019364" y="1739153"/>
            <a:ext cx="4455458" cy="4801314"/>
          </a:xfrm>
          <a:prstGeom prst="rect">
            <a:avLst/>
          </a:prstGeom>
          <a:noFill/>
        </p:spPr>
        <p:txBody>
          <a:bodyPr wrap="square" rtlCol="0">
            <a:spAutoFit/>
          </a:bodyPr>
          <a:lstStyle/>
          <a:p>
            <a:r>
              <a:rPr lang="en-US" b="0" i="0" dirty="0">
                <a:solidFill>
                  <a:srgbClr val="000000"/>
                </a:solidFill>
                <a:effectLst/>
                <a:latin typeface="roboto" panose="02000000000000000000" pitchFamily="2" charset="0"/>
              </a:rPr>
              <a:t>Public input and ethical considerations play a crucial role in the development and deployment of ChatGPT. OpenAI recognizes the importance of incorporating diverse perspectives and addressing potential biases to ensure the responsible and fair use of the technology.</a:t>
            </a:r>
          </a:p>
          <a:p>
            <a:pPr marL="285750" indent="-285750">
              <a:buFont typeface="Wingdings" panose="05000000000000000000" pitchFamily="2" charset="2"/>
              <a:buChar char="q"/>
            </a:pPr>
            <a:r>
              <a:rPr lang="en-US" b="0" i="0" dirty="0">
                <a:solidFill>
                  <a:srgbClr val="000000"/>
                </a:solidFill>
                <a:effectLst/>
                <a:latin typeface="roboto" panose="02000000000000000000" pitchFamily="2" charset="0"/>
              </a:rPr>
              <a:t>Soliciting Feedback</a:t>
            </a:r>
            <a:endParaRPr lang="en-US" dirty="0">
              <a:solidFill>
                <a:srgbClr val="000000"/>
              </a:solidFill>
              <a:latin typeface="roboto" panose="02000000000000000000" pitchFamily="2" charset="0"/>
            </a:endParaRPr>
          </a:p>
          <a:p>
            <a:pPr marL="285750" indent="-285750">
              <a:buFont typeface="Wingdings" panose="05000000000000000000" pitchFamily="2" charset="2"/>
              <a:buChar char="q"/>
            </a:pPr>
            <a:r>
              <a:rPr lang="en-US" b="0" i="0" dirty="0">
                <a:solidFill>
                  <a:srgbClr val="000000"/>
                </a:solidFill>
                <a:effectLst/>
                <a:latin typeface="roboto" panose="02000000000000000000" pitchFamily="2" charset="0"/>
              </a:rPr>
              <a:t>Bias Mitigation</a:t>
            </a:r>
          </a:p>
          <a:p>
            <a:pPr marL="285750" indent="-285750">
              <a:buFont typeface="Wingdings" panose="05000000000000000000" pitchFamily="2" charset="2"/>
              <a:buChar char="q"/>
            </a:pPr>
            <a:r>
              <a:rPr lang="en-US" b="0" i="0" dirty="0">
                <a:solidFill>
                  <a:srgbClr val="000000"/>
                </a:solidFill>
                <a:effectLst/>
                <a:latin typeface="roboto" panose="02000000000000000000" pitchFamily="2" charset="0"/>
              </a:rPr>
              <a:t>Ethical Guidelines</a:t>
            </a:r>
            <a:endParaRPr lang="en-US" dirty="0">
              <a:solidFill>
                <a:srgbClr val="000000"/>
              </a:solidFill>
              <a:latin typeface="roboto" panose="02000000000000000000" pitchFamily="2" charset="0"/>
            </a:endParaRPr>
          </a:p>
          <a:p>
            <a:pPr marL="285750" indent="-285750">
              <a:buFont typeface="Wingdings" panose="05000000000000000000" pitchFamily="2" charset="2"/>
              <a:buChar char="q"/>
            </a:pPr>
            <a:r>
              <a:rPr lang="en-US" b="0" i="0" dirty="0">
                <a:solidFill>
                  <a:srgbClr val="000000"/>
                </a:solidFill>
                <a:effectLst/>
                <a:latin typeface="roboto" panose="02000000000000000000" pitchFamily="2" charset="0"/>
              </a:rPr>
              <a:t>Collaboration and Partnerships</a:t>
            </a:r>
          </a:p>
          <a:p>
            <a:endParaRPr lang="en-US" b="0" i="0" dirty="0">
              <a:solidFill>
                <a:srgbClr val="000000"/>
              </a:solidFill>
              <a:effectLst/>
              <a:latin typeface="roboto" panose="02000000000000000000" pitchFamily="2" charset="0"/>
            </a:endParaRPr>
          </a:p>
          <a:p>
            <a:r>
              <a:rPr lang="en-US" b="0" i="0" dirty="0">
                <a:solidFill>
                  <a:srgbClr val="000000"/>
                </a:solidFill>
                <a:effectLst/>
                <a:latin typeface="roboto" panose="02000000000000000000" pitchFamily="2" charset="0"/>
              </a:rPr>
              <a:t>OpenAI remains committed to building and deploying AI technologies that are beneficial, safe, and aligned with societal values.</a:t>
            </a:r>
            <a:endParaRPr lang="en-US" dirty="0"/>
          </a:p>
        </p:txBody>
      </p:sp>
    </p:spTree>
    <p:extLst>
      <p:ext uri="{BB962C8B-B14F-4D97-AF65-F5344CB8AC3E}">
        <p14:creationId xmlns:p14="http://schemas.microsoft.com/office/powerpoint/2010/main" val="2722862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013B21-440E-8DA2-410B-5039F6A52D4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67736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7C5D8A-4347-1FF9-7E03-A658B3EFE8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579426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246</TotalTime>
  <Words>911</Words>
  <Application>Microsoft Office PowerPoint</Application>
  <PresentationFormat>Widescreen</PresentationFormat>
  <Paragraphs>161</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Calibri Light</vt:lpstr>
      <vt:lpstr>Californian FB</vt:lpstr>
      <vt:lpstr>roboto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Ansh Sinha</dc:creator>
  <cp:lastModifiedBy>Ansh Sinha</cp:lastModifiedBy>
  <cp:revision>8</cp:revision>
  <dcterms:created xsi:type="dcterms:W3CDTF">2023-07-15T09:38:00Z</dcterms:created>
  <dcterms:modified xsi:type="dcterms:W3CDTF">2023-07-16T12:53:52Z</dcterms:modified>
</cp:coreProperties>
</file>